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omments/modernComment_102_3AA0F487.xml" ContentType="application/vnd.ms-powerpoint.comments+xml"/>
  <Override PartName="/ppt/authors.xml" ContentType="application/vnd.ms-powerpoint.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0" r:id="rId1"/>
    <p:sldMasterId id="2147483652" r:id="rId2"/>
  </p:sldMasterIdLst>
  <p:notesMasterIdLst>
    <p:notesMasterId r:id="rId4"/>
  </p:notesMasterIdLst>
  <p:handoutMasterIdLst>
    <p:handoutMasterId r:id="rId5"/>
  </p:handoutMasterIdLst>
  <p:sldIdLst>
    <p:sldId id="258" r:id="rId3"/>
  </p:sldIdLst>
  <p:sldSz cx="51120675" cy="43200638"/>
  <p:notesSz cx="6864350" cy="9996488"/>
  <p:embeddedFontLst>
    <p:embeddedFont>
      <p:font typeface="GT America" panose="020B0604020202020204" charset="0"/>
      <p:regular r:id="rId6"/>
      <p:italic r:id="rId7"/>
    </p:embeddedFont>
    <p:embeddedFont>
      <p:font typeface="Minion Pro" panose="02040503050306020203" charset="0"/>
      <p:regular r:id="rId8"/>
    </p:embeddedFont>
    <p:embeddedFont>
      <p:font typeface="Tenorite" panose="00000500000000000000" pitchFamily="2" charset="0"/>
      <p:regular r:id="rId9"/>
      <p:bold r:id="rId10"/>
      <p:italic r:id="rId11"/>
      <p:boldItalic r:id="rId12"/>
    </p:embeddedFont>
    <p:embeddedFont>
      <p:font typeface="Times" panose="02020603050405020304" pitchFamily="18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770" kern="1200">
        <a:solidFill>
          <a:schemeClr val="tx1"/>
        </a:solidFill>
        <a:latin typeface="Times" pitchFamily="-65" charset="0"/>
        <a:ea typeface="+mn-ea"/>
        <a:cs typeface="+mn-cs"/>
      </a:defRPr>
    </a:lvl1pPr>
    <a:lvl2pPr marL="1670526" algn="l" rtl="0" eaLnBrk="0" fontAlgn="base" hangingPunct="0">
      <a:spcBef>
        <a:spcPct val="0"/>
      </a:spcBef>
      <a:spcAft>
        <a:spcPct val="0"/>
      </a:spcAft>
      <a:defRPr sz="8770" kern="1200">
        <a:solidFill>
          <a:schemeClr val="tx1"/>
        </a:solidFill>
        <a:latin typeface="Times" pitchFamily="-65" charset="0"/>
        <a:ea typeface="+mn-ea"/>
        <a:cs typeface="+mn-cs"/>
      </a:defRPr>
    </a:lvl2pPr>
    <a:lvl3pPr marL="3341051" algn="l" rtl="0" eaLnBrk="0" fontAlgn="base" hangingPunct="0">
      <a:spcBef>
        <a:spcPct val="0"/>
      </a:spcBef>
      <a:spcAft>
        <a:spcPct val="0"/>
      </a:spcAft>
      <a:defRPr sz="8770" kern="1200">
        <a:solidFill>
          <a:schemeClr val="tx1"/>
        </a:solidFill>
        <a:latin typeface="Times" pitchFamily="-65" charset="0"/>
        <a:ea typeface="+mn-ea"/>
        <a:cs typeface="+mn-cs"/>
      </a:defRPr>
    </a:lvl3pPr>
    <a:lvl4pPr marL="5011577" algn="l" rtl="0" eaLnBrk="0" fontAlgn="base" hangingPunct="0">
      <a:spcBef>
        <a:spcPct val="0"/>
      </a:spcBef>
      <a:spcAft>
        <a:spcPct val="0"/>
      </a:spcAft>
      <a:defRPr sz="8770" kern="1200">
        <a:solidFill>
          <a:schemeClr val="tx1"/>
        </a:solidFill>
        <a:latin typeface="Times" pitchFamily="-65" charset="0"/>
        <a:ea typeface="+mn-ea"/>
        <a:cs typeface="+mn-cs"/>
      </a:defRPr>
    </a:lvl4pPr>
    <a:lvl5pPr marL="6682102" algn="l" rtl="0" eaLnBrk="0" fontAlgn="base" hangingPunct="0">
      <a:spcBef>
        <a:spcPct val="0"/>
      </a:spcBef>
      <a:spcAft>
        <a:spcPct val="0"/>
      </a:spcAft>
      <a:defRPr sz="8770" kern="1200">
        <a:solidFill>
          <a:schemeClr val="tx1"/>
        </a:solidFill>
        <a:latin typeface="Times" pitchFamily="-65" charset="0"/>
        <a:ea typeface="+mn-ea"/>
        <a:cs typeface="+mn-cs"/>
      </a:defRPr>
    </a:lvl5pPr>
    <a:lvl6pPr marL="8352628" algn="l" defTabSz="1670526" rtl="0" eaLnBrk="1" latinLnBrk="0" hangingPunct="1">
      <a:defRPr sz="8770" kern="1200">
        <a:solidFill>
          <a:schemeClr val="tx1"/>
        </a:solidFill>
        <a:latin typeface="Times" pitchFamily="-65" charset="0"/>
        <a:ea typeface="+mn-ea"/>
        <a:cs typeface="+mn-cs"/>
      </a:defRPr>
    </a:lvl6pPr>
    <a:lvl7pPr marL="10023153" algn="l" defTabSz="1670526" rtl="0" eaLnBrk="1" latinLnBrk="0" hangingPunct="1">
      <a:defRPr sz="8770" kern="1200">
        <a:solidFill>
          <a:schemeClr val="tx1"/>
        </a:solidFill>
        <a:latin typeface="Times" pitchFamily="-65" charset="0"/>
        <a:ea typeface="+mn-ea"/>
        <a:cs typeface="+mn-cs"/>
      </a:defRPr>
    </a:lvl7pPr>
    <a:lvl8pPr marL="11693677" algn="l" defTabSz="1670526" rtl="0" eaLnBrk="1" latinLnBrk="0" hangingPunct="1">
      <a:defRPr sz="8770" kern="1200">
        <a:solidFill>
          <a:schemeClr val="tx1"/>
        </a:solidFill>
        <a:latin typeface="Times" pitchFamily="-65" charset="0"/>
        <a:ea typeface="+mn-ea"/>
        <a:cs typeface="+mn-cs"/>
      </a:defRPr>
    </a:lvl8pPr>
    <a:lvl9pPr marL="13364203" algn="l" defTabSz="1670526" rtl="0" eaLnBrk="1" latinLnBrk="0" hangingPunct="1">
      <a:defRPr sz="8770" kern="1200">
        <a:solidFill>
          <a:schemeClr val="tx1"/>
        </a:solidFill>
        <a:latin typeface="Times" pitchFamily="-65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6" orient="horz" pos="25118" userDrawn="1">
          <p15:clr>
            <a:srgbClr val="A4A3A4"/>
          </p15:clr>
        </p15:guide>
        <p15:guide id="7" pos="1609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8" userDrawn="1">
          <p15:clr>
            <a:srgbClr val="A4A3A4"/>
          </p15:clr>
        </p15:guide>
        <p15:guide id="2" pos="216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7DB801-6344-9284-7D13-DC7DE893FADF}" name="Isabel Onofre" initials="IO" userId="Isabel Onofre" providerId="None"/>
  <p188:author id="{B2A69C16-C71E-3A4C-C79D-0E0D9ACBBE15}" name="Annelieke Strijbosch" initials="AS" userId="Annelieke Strijbosch" providerId="None"/>
  <p188:author id="{46D88771-4376-CF73-1947-CE6027D2ACF9}" name="Chiara Formica | Ncardia" initials="CF" userId="S::chiara.formica@ncardia.com::77b097aa-947b-437f-aad9-466d00e18bbb" providerId="AD"/>
  <p188:author id="{D6BA1ACE-94C7-31D3-5478-0DF5230DBBA2}" name="Chiara Formica | Ncardia" initials="CF|N" userId="Chiara Formica | Ncardia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jn.vlaming" initials="m" lastIdx="6" clrIdx="0">
    <p:extLst>
      <p:ext uri="{19B8F6BF-5375-455C-9EA6-DF929625EA0E}">
        <p15:presenceInfo xmlns:p15="http://schemas.microsoft.com/office/powerpoint/2012/main" userId="marijn.vlami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1626"/>
    <a:srgbClr val="97325D"/>
    <a:srgbClr val="F89B9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27CE4A-CDE1-4740-AD5E-3856D09575BA}" v="2" dt="2025-10-24T08:17:45.799"/>
    <p1510:client id="{76926570-C5F4-476D-87DB-B9DEACD368FE}" v="1" dt="2025-10-23T16:34:20.0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93" autoAdjust="0"/>
    <p:restoredTop sz="97044" autoAdjust="0"/>
  </p:normalViewPr>
  <p:slideViewPr>
    <p:cSldViewPr snapToGrid="0" showGuides="1">
      <p:cViewPr varScale="1">
        <p:scale>
          <a:sx n="12" d="100"/>
          <a:sy n="12" d="100"/>
        </p:scale>
        <p:origin x="1190" y="86"/>
      </p:cViewPr>
      <p:guideLst>
        <p:guide orient="horz" pos="25118"/>
        <p:guide pos="160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09" d="100"/>
          <a:sy n="109" d="100"/>
        </p:scale>
        <p:origin x="5216" y="96"/>
      </p:cViewPr>
      <p:guideLst>
        <p:guide orient="horz" pos="3148"/>
        <p:guide pos="216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presProps" Target="presProps.xml"/><Relationship Id="rId26" Type="http://schemas.openxmlformats.org/officeDocument/2006/relationships/customXml" Target="../customXml/item3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commentAuthors" Target="commentAuthors.xml"/><Relationship Id="rId25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24" Type="http://schemas.openxmlformats.org/officeDocument/2006/relationships/customXml" Target="../customXml/item1.xml"/><Relationship Id="rId5" Type="http://schemas.openxmlformats.org/officeDocument/2006/relationships/handoutMaster" Target="handoutMasters/handoutMaster1.xml"/><Relationship Id="rId15" Type="http://schemas.openxmlformats.org/officeDocument/2006/relationships/font" Target="fonts/font10.fntdata"/><Relationship Id="rId23" Type="http://schemas.microsoft.com/office/2018/10/relationships/authors" Target="authors.xml"/><Relationship Id="rId10" Type="http://schemas.openxmlformats.org/officeDocument/2006/relationships/font" Target="fonts/font5.fntdata"/><Relationship Id="rId19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9" Type="http://schemas.openxmlformats.org/officeDocument/2006/relationships/font" Target="fonts/font4.fntdata"/><Relationship Id="rId14" Type="http://schemas.openxmlformats.org/officeDocument/2006/relationships/font" Target="fonts/font9.fntdata"/><Relationship Id="rId22" Type="http://schemas.microsoft.com/office/2015/10/relationships/revisionInfo" Target="revisionInfo.xml"/></Relationships>
</file>

<file path=ppt/comments/modernComment_102_3AA0F48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57F7D52-4F69-4169-B1EB-560C495BD44A}" authorId="{B2A69C16-C71E-3A4C-C79D-0E0D9ACBBE15}" status="resolved" created="2025-10-23T15:52:59.726" complete="100000">
    <pc:sldMkLst xmlns:pc="http://schemas.microsoft.com/office/powerpoint/2013/main/command">
      <pc:docMk/>
      <pc:sldMk cId="983626887" sldId="258"/>
    </pc:sldMkLst>
    <p188:txBody>
      <a:bodyPr/>
      <a:lstStyle/>
      <a:p>
        <a:r>
          <a:rPr lang="en-NL"/>
          <a:t>QR code to be added</a:t>
        </a:r>
      </a:p>
    </p188:txBody>
  </p188:cm>
  <p188:cm id="{36C607CF-F0C1-4E0D-96DE-317DCFC1BFCB}" authorId="{B2A69C16-C71E-3A4C-C79D-0E0D9ACBBE15}" status="resolved" created="2025-10-23T16:07:20.957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983626887" sldId="258"/>
      <ac:grpSpMk id="511" creationId="{E289144D-4B9A-CEBC-45ED-6FA2DCAE5ACA}"/>
    </ac:deMkLst>
    <p188:txBody>
      <a:bodyPr/>
      <a:lstStyle/>
      <a:p>
        <a:r>
          <a:rPr lang="en-NL"/>
          <a:t>Should we highlight Day 10 and 18 as we mentioned them in the legend?</a:t>
        </a:r>
      </a:p>
    </p188:txBody>
  </p188:cm>
  <p188:cm id="{0CDC30B2-D3EC-49B6-89E1-2C1FE6BD7E66}" authorId="{B2A69C16-C71E-3A4C-C79D-0E0D9ACBBE15}" status="resolved" created="2025-10-23T16:32:52.307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983626887" sldId="258"/>
      <ac:spMk id="467" creationId="{4ADDE9D6-192C-91EF-24A7-BE709D556B42}"/>
      <ac:txMk cp="0">
        <ac:context len="374" hash="1183097853"/>
      </ac:txMk>
    </ac:txMkLst>
    <p188:pos x="10425588" y="596139"/>
    <p188:txBody>
      <a:bodyPr/>
      <a:lstStyle/>
      <a:p>
        <a:r>
          <a:rPr lang="en-NL"/>
          <a:t>Could this be removed as it should be clear from the legend?</a:t>
        </a:r>
      </a:p>
    </p188:txBody>
  </p188:cm>
  <p188:cm id="{BAE2E35D-F404-4D69-9AB9-817394376A1C}" authorId="{B2A69C16-C71E-3A4C-C79D-0E0D9ACBBE15}" status="resolved" created="2025-10-23T16:33:22.98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983626887" sldId="258"/>
      <ac:spMk id="485" creationId="{0666B40E-84BC-4AD9-8A35-105F2D0D8028}"/>
      <ac:txMk cp="0">
        <ac:context len="297" hash="655291373"/>
      </ac:txMk>
    </ac:txMkLst>
    <p188:pos x="4978948" y="291115"/>
    <p188:txBody>
      <a:bodyPr/>
      <a:lstStyle/>
      <a:p>
        <a:r>
          <a:rPr lang="en-NL"/>
          <a:t>Could this be removed as it should be clear from the legend?</a:t>
        </a:r>
      </a:p>
    </p188:txBody>
  </p188:cm>
  <p188:cm id="{7B22BE29-3717-4199-AB4A-5C1F2FD83CFF}" authorId="{B2A69C16-C71E-3A4C-C79D-0E0D9ACBBE15}" status="resolved" created="2025-10-23T16:41:28.60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983626887" sldId="258"/>
      <ac:spMk id="910" creationId="{F4704A02-D78C-928C-F1EF-25506F04058F}"/>
      <ac:txMk cp="0">
        <ac:context len="658" hash="1960729320"/>
      </ac:txMk>
    </ac:txMkLst>
    <p188:pos x="8171033" y="557723"/>
    <p188:txBody>
      <a:bodyPr/>
      <a:lstStyle/>
      <a:p>
        <a:r>
          <a:rPr lang="en-NL"/>
          <a:t>Could this be removed?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4552" cy="499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41" tIns="48171" rIns="96341" bIns="4817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Time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9798" y="0"/>
            <a:ext cx="2974552" cy="499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41" tIns="48171" rIns="96341" bIns="4817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96664"/>
            <a:ext cx="2974552" cy="499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41" tIns="48171" rIns="96341" bIns="4817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Time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9798" y="9496664"/>
            <a:ext cx="2974552" cy="499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41" tIns="48171" rIns="96341" bIns="4817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" charset="0"/>
              </a:defRPr>
            </a:lvl1pPr>
          </a:lstStyle>
          <a:p>
            <a:pPr>
              <a:defRPr/>
            </a:pPr>
            <a:fld id="{0A0EA122-1FE3-1640-AEC5-BB41E36F00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23716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48" userDrawn="1">
          <p15:clr>
            <a:srgbClr val="F26B43"/>
          </p15:clr>
        </p15:guide>
        <p15:guide id="2" pos="2162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4552" cy="499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41" tIns="48171" rIns="96341" bIns="4817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Time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9798" y="0"/>
            <a:ext cx="2974552" cy="499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41" tIns="48171" rIns="96341" bIns="4817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2850" y="749300"/>
            <a:ext cx="4438650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247" y="4748332"/>
            <a:ext cx="5033857" cy="449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41" tIns="48171" rIns="96341" bIns="481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96664"/>
            <a:ext cx="2974552" cy="499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41" tIns="48171" rIns="96341" bIns="4817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Time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9798" y="9496664"/>
            <a:ext cx="2974552" cy="499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41" tIns="48171" rIns="96341" bIns="4817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" charset="0"/>
              </a:defRPr>
            </a:lvl1pPr>
          </a:lstStyle>
          <a:p>
            <a:pPr>
              <a:defRPr/>
            </a:pPr>
            <a:fld id="{AFC9CAB2-88B1-E94D-B851-3DB75A08A6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8498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4384" kern="1200">
        <a:solidFill>
          <a:schemeClr val="tx1"/>
        </a:solidFill>
        <a:latin typeface="Times" charset="0"/>
        <a:ea typeface="ＭＳ Ｐゴシック" pitchFamily="-65" charset="-128"/>
        <a:cs typeface="ＭＳ Ｐゴシック" pitchFamily="-65" charset="-128"/>
      </a:defRPr>
    </a:lvl1pPr>
    <a:lvl2pPr marL="1670526" algn="l" rtl="0" eaLnBrk="0" fontAlgn="base" hangingPunct="0">
      <a:spcBef>
        <a:spcPct val="30000"/>
      </a:spcBef>
      <a:spcAft>
        <a:spcPct val="0"/>
      </a:spcAft>
      <a:defRPr sz="4384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3341051" algn="l" rtl="0" eaLnBrk="0" fontAlgn="base" hangingPunct="0">
      <a:spcBef>
        <a:spcPct val="30000"/>
      </a:spcBef>
      <a:spcAft>
        <a:spcPct val="0"/>
      </a:spcAft>
      <a:defRPr sz="4384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5011577" algn="l" rtl="0" eaLnBrk="0" fontAlgn="base" hangingPunct="0">
      <a:spcBef>
        <a:spcPct val="30000"/>
      </a:spcBef>
      <a:spcAft>
        <a:spcPct val="0"/>
      </a:spcAft>
      <a:defRPr sz="4384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6682102" algn="l" rtl="0" eaLnBrk="0" fontAlgn="base" hangingPunct="0">
      <a:spcBef>
        <a:spcPct val="30000"/>
      </a:spcBef>
      <a:spcAft>
        <a:spcPct val="0"/>
      </a:spcAft>
      <a:defRPr sz="4384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8352628" algn="l" defTabSz="1670526" rtl="0" eaLnBrk="1" latinLnBrk="0" hangingPunct="1">
      <a:defRPr sz="4384" kern="1200">
        <a:solidFill>
          <a:schemeClr val="tx1"/>
        </a:solidFill>
        <a:latin typeface="+mn-lt"/>
        <a:ea typeface="+mn-ea"/>
        <a:cs typeface="+mn-cs"/>
      </a:defRPr>
    </a:lvl6pPr>
    <a:lvl7pPr marL="10023153" algn="l" defTabSz="1670526" rtl="0" eaLnBrk="1" latinLnBrk="0" hangingPunct="1">
      <a:defRPr sz="4384" kern="1200">
        <a:solidFill>
          <a:schemeClr val="tx1"/>
        </a:solidFill>
        <a:latin typeface="+mn-lt"/>
        <a:ea typeface="+mn-ea"/>
        <a:cs typeface="+mn-cs"/>
      </a:defRPr>
    </a:lvl7pPr>
    <a:lvl8pPr marL="11693677" algn="l" defTabSz="1670526" rtl="0" eaLnBrk="1" latinLnBrk="0" hangingPunct="1">
      <a:defRPr sz="4384" kern="1200">
        <a:solidFill>
          <a:schemeClr val="tx1"/>
        </a:solidFill>
        <a:latin typeface="+mn-lt"/>
        <a:ea typeface="+mn-ea"/>
        <a:cs typeface="+mn-cs"/>
      </a:defRPr>
    </a:lvl8pPr>
    <a:lvl9pPr marL="13364203" algn="l" defTabSz="1670526" rtl="0" eaLnBrk="1" latinLnBrk="0" hangingPunct="1">
      <a:defRPr sz="4384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48" userDrawn="1">
          <p15:clr>
            <a:srgbClr val="F26B43"/>
          </p15:clr>
        </p15:guide>
        <p15:guide id="2" pos="2162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212850" y="749300"/>
            <a:ext cx="4438650" cy="374967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Figure</a:t>
            </a:r>
            <a:r>
              <a:rPr lang="nl-NL" dirty="0"/>
              <a:t> 2: </a:t>
            </a:r>
            <a:r>
              <a:rPr lang="nl-NL" dirty="0" err="1"/>
              <a:t>Maturation</a:t>
            </a:r>
            <a:r>
              <a:rPr lang="nl-NL" dirty="0"/>
              <a:t> of </a:t>
            </a:r>
            <a:r>
              <a:rPr lang="nl-NL" dirty="0" err="1"/>
              <a:t>iPSC-derived</a:t>
            </a:r>
            <a:r>
              <a:rPr lang="nl-NL" dirty="0"/>
              <a:t> </a:t>
            </a:r>
            <a:r>
              <a:rPr lang="nl-NL" dirty="0" err="1"/>
              <a:t>Neuronal</a:t>
            </a:r>
            <a:r>
              <a:rPr lang="nl-NL" dirty="0"/>
              <a:t> Mix</a:t>
            </a:r>
          </a:p>
          <a:p>
            <a:endParaRPr lang="nl-NL" dirty="0"/>
          </a:p>
          <a:p>
            <a:r>
              <a:rPr lang="nl-NL" dirty="0"/>
              <a:t>Plate ID on </a:t>
            </a:r>
            <a:r>
              <a:rPr lang="nl-NL" dirty="0" err="1"/>
              <a:t>SiMA</a:t>
            </a:r>
            <a:r>
              <a:rPr lang="nl-NL" dirty="0"/>
              <a:t>: R3030-03-&gt;EXP03-P02-B4-wk5-40x_22354</a:t>
            </a:r>
          </a:p>
          <a:p>
            <a:r>
              <a:rPr lang="nl-NL" dirty="0"/>
              <a:t>Folder in Box: https://ncardia.app.box.com/folder/271386571039</a:t>
            </a:r>
          </a:p>
          <a:p>
            <a:endParaRPr lang="nl-NL" dirty="0"/>
          </a:p>
          <a:p>
            <a:r>
              <a:rPr lang="nl-NL" dirty="0"/>
              <a:t>Wells/fields (</a:t>
            </a:r>
            <a:r>
              <a:rPr lang="nl-NL" dirty="0" err="1"/>
              <a:t>condition</a:t>
            </a:r>
            <a:r>
              <a:rPr lang="nl-NL" dirty="0"/>
              <a:t>)</a:t>
            </a:r>
          </a:p>
          <a:p>
            <a:endParaRPr lang="nl-NL" dirty="0"/>
          </a:p>
          <a:p>
            <a:r>
              <a:rPr lang="nl-NL" dirty="0" err="1"/>
              <a:t>AraC</a:t>
            </a:r>
            <a:r>
              <a:rPr lang="nl-NL" dirty="0"/>
              <a:t> + </a:t>
            </a:r>
            <a:r>
              <a:rPr lang="nl-NL" dirty="0" err="1"/>
              <a:t>GENtoniK</a:t>
            </a:r>
            <a:r>
              <a:rPr lang="nl-NL" dirty="0"/>
              <a:t> 0,3 µM- well I7 field 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/>
              <a:t>AraC</a:t>
            </a:r>
            <a:r>
              <a:rPr lang="nl-NL" dirty="0"/>
              <a:t>/DAPT + </a:t>
            </a:r>
            <a:r>
              <a:rPr lang="nl-NL" dirty="0" err="1"/>
              <a:t>GENtoniK</a:t>
            </a:r>
            <a:r>
              <a:rPr lang="nl-NL" dirty="0"/>
              <a:t> 0,1 µM- well K10 field 1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 err="1"/>
              <a:t>Channels</a:t>
            </a:r>
            <a:endParaRPr lang="nl-NL" dirty="0"/>
          </a:p>
          <a:p>
            <a:r>
              <a:rPr lang="nl-NL" dirty="0"/>
              <a:t>FITC- PSD-95</a:t>
            </a:r>
          </a:p>
          <a:p>
            <a:r>
              <a:rPr lang="nl-NL" dirty="0"/>
              <a:t>Texas Red- </a:t>
            </a:r>
            <a:r>
              <a:rPr lang="nl-NL" dirty="0" err="1"/>
              <a:t>synaptophysin</a:t>
            </a:r>
            <a:endParaRPr lang="nl-NL" dirty="0"/>
          </a:p>
          <a:p>
            <a:r>
              <a:rPr lang="nl-NL" dirty="0"/>
              <a:t>Cy5- MAP2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 err="1"/>
              <a:t>Figure</a:t>
            </a:r>
            <a:r>
              <a:rPr lang="nl-NL" dirty="0"/>
              <a:t> 3: Tri culture </a:t>
            </a:r>
            <a:r>
              <a:rPr lang="nl-NL" dirty="0" err="1"/>
              <a:t>composition</a:t>
            </a:r>
            <a:r>
              <a:rPr lang="nl-NL" dirty="0"/>
              <a:t> (neurons, </a:t>
            </a:r>
            <a:r>
              <a:rPr lang="nl-NL" dirty="0" err="1"/>
              <a:t>astrocytes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microglia</a:t>
            </a:r>
            <a:r>
              <a:rPr lang="nl-NL" dirty="0"/>
              <a:t>)</a:t>
            </a:r>
          </a:p>
          <a:p>
            <a:endParaRPr lang="nl-NL" dirty="0"/>
          </a:p>
          <a:p>
            <a:r>
              <a:rPr lang="nl-NL" dirty="0"/>
              <a:t>Plate ID on </a:t>
            </a:r>
            <a:r>
              <a:rPr lang="nl-NL" dirty="0" err="1"/>
              <a:t>SiMA</a:t>
            </a:r>
            <a:r>
              <a:rPr lang="nl-NL" dirty="0"/>
              <a:t>: R3030-04-&gt;EXP08-PL01-MS2_22438</a:t>
            </a:r>
          </a:p>
          <a:p>
            <a:r>
              <a:rPr lang="nl-NL" dirty="0"/>
              <a:t>Folder in Box: https://ncardia.app.box.com/folder/279079347835</a:t>
            </a:r>
          </a:p>
          <a:p>
            <a:r>
              <a:rPr lang="nl-NL" dirty="0"/>
              <a:t>Wells/fields (</a:t>
            </a:r>
            <a:r>
              <a:rPr lang="nl-NL" dirty="0" err="1"/>
              <a:t>condition</a:t>
            </a:r>
            <a:r>
              <a:rPr lang="nl-NL" dirty="0"/>
              <a:t>)</a:t>
            </a:r>
          </a:p>
          <a:p>
            <a:endParaRPr lang="nl-NL" dirty="0"/>
          </a:p>
          <a:p>
            <a:r>
              <a:rPr lang="nl-NL" dirty="0" err="1"/>
              <a:t>Transduced</a:t>
            </a:r>
            <a:r>
              <a:rPr lang="nl-NL" dirty="0"/>
              <a:t>/vehicle – well N8 field 3</a:t>
            </a:r>
          </a:p>
          <a:p>
            <a:r>
              <a:rPr lang="nl-NL" dirty="0" err="1"/>
              <a:t>dGAE</a:t>
            </a:r>
            <a:r>
              <a:rPr lang="nl-NL" dirty="0"/>
              <a:t> 2,5 µg/</a:t>
            </a:r>
            <a:r>
              <a:rPr lang="nl-NL" dirty="0" err="1"/>
              <a:t>mL</a:t>
            </a:r>
            <a:r>
              <a:rPr lang="nl-NL" dirty="0"/>
              <a:t>- well N9 field 3 [</a:t>
            </a:r>
            <a:r>
              <a:rPr lang="nl-NL" dirty="0" err="1"/>
              <a:t>Conc</a:t>
            </a:r>
            <a:r>
              <a:rPr lang="nl-NL" dirty="0"/>
              <a:t> 1]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/>
              <a:t>dGAE</a:t>
            </a:r>
            <a:r>
              <a:rPr lang="nl-NL" dirty="0"/>
              <a:t> 5 µg/</a:t>
            </a:r>
            <a:r>
              <a:rPr lang="nl-NL" dirty="0" err="1"/>
              <a:t>mL</a:t>
            </a:r>
            <a:r>
              <a:rPr lang="nl-NL" dirty="0"/>
              <a:t>- well N10 field 3 [</a:t>
            </a:r>
            <a:r>
              <a:rPr lang="nl-NL" dirty="0" err="1"/>
              <a:t>Conc</a:t>
            </a:r>
            <a:r>
              <a:rPr lang="nl-NL" dirty="0"/>
              <a:t> 2]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K18 0,75 µg/</a:t>
            </a:r>
            <a:r>
              <a:rPr lang="nl-NL" dirty="0" err="1"/>
              <a:t>mL</a:t>
            </a:r>
            <a:r>
              <a:rPr lang="nl-NL" dirty="0"/>
              <a:t>-well N11 field 3 [</a:t>
            </a:r>
            <a:r>
              <a:rPr lang="nl-NL" dirty="0" err="1"/>
              <a:t>Conc</a:t>
            </a:r>
            <a:r>
              <a:rPr lang="nl-NL" dirty="0"/>
              <a:t> 1]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K18 1,5 µg/</a:t>
            </a:r>
            <a:r>
              <a:rPr lang="nl-NL" dirty="0" err="1"/>
              <a:t>mL</a:t>
            </a:r>
            <a:r>
              <a:rPr lang="nl-NL" dirty="0"/>
              <a:t>- well N12 field 3 [</a:t>
            </a:r>
            <a:r>
              <a:rPr lang="nl-NL" dirty="0" err="1"/>
              <a:t>Conc</a:t>
            </a:r>
            <a:r>
              <a:rPr lang="nl-NL" dirty="0"/>
              <a:t> 2]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LPS 500 </a:t>
            </a:r>
            <a:r>
              <a:rPr lang="nl-NL" dirty="0" err="1"/>
              <a:t>ng</a:t>
            </a:r>
            <a:r>
              <a:rPr lang="nl-NL" dirty="0"/>
              <a:t>/</a:t>
            </a:r>
            <a:r>
              <a:rPr lang="nl-NL" dirty="0" err="1"/>
              <a:t>mL</a:t>
            </a:r>
            <a:r>
              <a:rPr lang="nl-NL" dirty="0"/>
              <a:t>- well N14 field 3</a:t>
            </a:r>
          </a:p>
          <a:p>
            <a:endParaRPr lang="nl-NL" dirty="0"/>
          </a:p>
          <a:p>
            <a:r>
              <a:rPr lang="nl-NL" dirty="0" err="1"/>
              <a:t>Channels</a:t>
            </a:r>
            <a:endParaRPr lang="nl-NL" dirty="0"/>
          </a:p>
          <a:p>
            <a:r>
              <a:rPr lang="nl-NL" dirty="0"/>
              <a:t>FITC- IBA1</a:t>
            </a:r>
          </a:p>
          <a:p>
            <a:r>
              <a:rPr lang="nl-NL" dirty="0"/>
              <a:t>Texas Red- MAP2</a:t>
            </a:r>
          </a:p>
          <a:p>
            <a:r>
              <a:rPr lang="nl-NL" dirty="0"/>
              <a:t>Cy5- GFAP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 err="1"/>
              <a:t>Figure</a:t>
            </a:r>
            <a:r>
              <a:rPr lang="nl-NL" dirty="0"/>
              <a:t> 4: Tri culture </a:t>
            </a:r>
            <a:r>
              <a:rPr lang="nl-NL" dirty="0" err="1"/>
              <a:t>day</a:t>
            </a:r>
            <a:r>
              <a:rPr lang="nl-NL" dirty="0"/>
              <a:t> 30 (</a:t>
            </a:r>
            <a:r>
              <a:rPr lang="nl-NL" dirty="0" err="1"/>
              <a:t>pTau</a:t>
            </a:r>
            <a:r>
              <a:rPr lang="nl-NL" dirty="0"/>
              <a:t>/MC1/</a:t>
            </a:r>
            <a:r>
              <a:rPr lang="nl-NL" dirty="0" err="1"/>
              <a:t>Tau</a:t>
            </a:r>
            <a:r>
              <a:rPr lang="nl-NL" dirty="0"/>
              <a:t>)</a:t>
            </a:r>
          </a:p>
          <a:p>
            <a:endParaRPr lang="nl-NL" dirty="0"/>
          </a:p>
          <a:p>
            <a:r>
              <a:rPr lang="nl-NL" dirty="0"/>
              <a:t>Plate ID on </a:t>
            </a:r>
            <a:r>
              <a:rPr lang="nl-NL" dirty="0" err="1"/>
              <a:t>SiMA</a:t>
            </a:r>
            <a:r>
              <a:rPr lang="nl-NL" dirty="0"/>
              <a:t>: R3030-04-&gt;EXP08-PL01-MS1_22437</a:t>
            </a:r>
          </a:p>
          <a:p>
            <a:r>
              <a:rPr lang="nl-NL" dirty="0"/>
              <a:t>Folder in Box: https://ncardia.app.box.com/folder/279078426775</a:t>
            </a:r>
          </a:p>
          <a:p>
            <a:r>
              <a:rPr lang="nl-NL" dirty="0"/>
              <a:t>Wells/fields (</a:t>
            </a:r>
            <a:r>
              <a:rPr lang="nl-NL" dirty="0" err="1"/>
              <a:t>condition</a:t>
            </a:r>
            <a:r>
              <a:rPr lang="nl-NL" dirty="0"/>
              <a:t>)</a:t>
            </a:r>
          </a:p>
          <a:p>
            <a:endParaRPr lang="nl-NL" dirty="0"/>
          </a:p>
          <a:p>
            <a:r>
              <a:rPr lang="nl-NL" dirty="0" err="1"/>
              <a:t>Transduced</a:t>
            </a:r>
            <a:r>
              <a:rPr lang="nl-NL" dirty="0"/>
              <a:t>/vehicle - well K6 field 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/>
              <a:t>dGAE</a:t>
            </a:r>
            <a:r>
              <a:rPr lang="nl-NL" dirty="0"/>
              <a:t> 2,5 µg/</a:t>
            </a:r>
            <a:r>
              <a:rPr lang="nl-NL" dirty="0" err="1"/>
              <a:t>mL</a:t>
            </a:r>
            <a:r>
              <a:rPr lang="nl-NL" dirty="0"/>
              <a:t>- well H10 field 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K18 1,5 µg/</a:t>
            </a:r>
            <a:r>
              <a:rPr lang="nl-NL" dirty="0" err="1"/>
              <a:t>mL</a:t>
            </a:r>
            <a:r>
              <a:rPr lang="nl-NL" dirty="0"/>
              <a:t>- well H11 field 5</a:t>
            </a:r>
          </a:p>
          <a:p>
            <a:endParaRPr lang="nl-NL" dirty="0"/>
          </a:p>
          <a:p>
            <a:r>
              <a:rPr lang="nl-NL" dirty="0" err="1"/>
              <a:t>Channels</a:t>
            </a:r>
            <a:endParaRPr lang="nl-NL" dirty="0"/>
          </a:p>
          <a:p>
            <a:r>
              <a:rPr lang="nl-NL" dirty="0"/>
              <a:t>FITC-MC1</a:t>
            </a:r>
          </a:p>
          <a:p>
            <a:r>
              <a:rPr lang="nl-NL" dirty="0"/>
              <a:t>Texas Red-</a:t>
            </a:r>
            <a:r>
              <a:rPr lang="nl-NL" dirty="0" err="1"/>
              <a:t>pTau</a:t>
            </a:r>
            <a:endParaRPr lang="nl-NL" dirty="0"/>
          </a:p>
          <a:p>
            <a:r>
              <a:rPr lang="nl-NL" dirty="0"/>
              <a:t>Cy5-Tau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C9CAB2-88B1-E94D-B851-3DB75A08A6DB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433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BFC1AE4A-11B0-F2E3-E7DC-B17179B2545A}"/>
              </a:ext>
            </a:extLst>
          </p:cNvPr>
          <p:cNvSpPr/>
          <p:nvPr userDrawn="1"/>
        </p:nvSpPr>
        <p:spPr>
          <a:xfrm>
            <a:off x="5" y="38040389"/>
            <a:ext cx="51120675" cy="514007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474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0D22E78-5F5A-DA5F-754F-745852BE7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8593" y="41877817"/>
            <a:ext cx="18354826" cy="478092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defRPr sz="191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 dirty="0" err="1"/>
              <a:t>Ncardia</a:t>
            </a:r>
            <a:r>
              <a:rPr lang="en-GB" dirty="0"/>
              <a:t> B.V. User Guide XXX Version # - </a:t>
            </a:r>
            <a:r>
              <a:rPr lang="en-GB" dirty="0" err="1"/>
              <a:t>mmmm</a:t>
            </a:r>
            <a:r>
              <a:rPr lang="en-GB" dirty="0"/>
              <a:t> </a:t>
            </a:r>
            <a:r>
              <a:rPr lang="en-GB" dirty="0" err="1"/>
              <a:t>yyyy</a:t>
            </a:r>
            <a:endParaRPr lang="en-GB" dirty="0"/>
          </a:p>
        </p:txBody>
      </p:sp>
      <p:pic>
        <p:nvPicPr>
          <p:cNvPr id="9" name="Graphic 937636518">
            <a:extLst>
              <a:ext uri="{FF2B5EF4-FFF2-40B4-BE49-F238E27FC236}">
                <a16:creationId xmlns:a16="http://schemas.microsoft.com/office/drawing/2014/main" id="{9DEF6B66-7566-3763-DB40-0745A8A3A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09" t="2358" r="66376" b="88265"/>
          <a:stretch/>
        </p:blipFill>
        <p:spPr bwMode="auto">
          <a:xfrm>
            <a:off x="42426093" y="954976"/>
            <a:ext cx="7969032" cy="41792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ijdelijke aanduiding voor tekst 16">
            <a:extLst>
              <a:ext uri="{FF2B5EF4-FFF2-40B4-BE49-F238E27FC236}">
                <a16:creationId xmlns:a16="http://schemas.microsoft.com/office/drawing/2014/main" id="{ABE53AD9-C237-866E-8930-E665EC321D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38593" y="6162611"/>
            <a:ext cx="23850330" cy="551433"/>
          </a:xfrm>
        </p:spPr>
        <p:txBody>
          <a:bodyPr lIns="0" tIns="0" rIns="0" bIns="0"/>
          <a:lstStyle>
            <a:lvl1pPr marL="0" indent="0">
              <a:buNone/>
              <a:defRPr sz="429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Names</a:t>
            </a:r>
          </a:p>
        </p:txBody>
      </p:sp>
      <p:sp>
        <p:nvSpPr>
          <p:cNvPr id="11" name="Tijdelijke aanduiding voor afbeelding 22">
            <a:extLst>
              <a:ext uri="{FF2B5EF4-FFF2-40B4-BE49-F238E27FC236}">
                <a16:creationId xmlns:a16="http://schemas.microsoft.com/office/drawing/2014/main" id="{2D77186A-3842-D86B-6398-D098ABFDCF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7146185" y="39453439"/>
            <a:ext cx="1795065" cy="448071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351"/>
            </a:lvl1pPr>
          </a:lstStyle>
          <a:p>
            <a:r>
              <a:rPr lang="en-GB"/>
              <a:t>Qr-code</a:t>
            </a:r>
            <a:endParaRPr lang="en-GB" dirty="0"/>
          </a:p>
        </p:txBody>
      </p:sp>
      <p:sp>
        <p:nvSpPr>
          <p:cNvPr id="12" name="Titel 2">
            <a:extLst>
              <a:ext uri="{FF2B5EF4-FFF2-40B4-BE49-F238E27FC236}">
                <a16:creationId xmlns:a16="http://schemas.microsoft.com/office/drawing/2014/main" id="{B9AFA16B-6B45-E354-8428-194FC1C2C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007" y="1966626"/>
            <a:ext cx="23850330" cy="3866777"/>
          </a:xfrm>
          <a:prstGeom prst="rect">
            <a:avLst/>
          </a:prstGeom>
        </p:spPr>
        <p:txBody>
          <a:bodyPr/>
          <a:lstStyle>
            <a:lvl1pPr>
              <a:defRPr sz="6449" b="1">
                <a:solidFill>
                  <a:srgbClr val="FF0000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F9B5864B-C8DF-243F-4516-4BD1F18358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38593" y="39149419"/>
            <a:ext cx="16888203" cy="1217706"/>
          </a:xfrm>
        </p:spPr>
        <p:txBody>
          <a:bodyPr/>
          <a:lstStyle>
            <a:lvl1pPr marL="0" indent="0">
              <a:buNone/>
              <a:defRPr sz="6569">
                <a:solidFill>
                  <a:schemeClr val="bg1"/>
                </a:solidFill>
                <a:latin typeface="Minion Pro" panose="02040503050306020203" pitchFamily="18" charset="0"/>
              </a:defRPr>
            </a:lvl1pPr>
            <a:lvl2pPr>
              <a:defRPr sz="9287">
                <a:solidFill>
                  <a:schemeClr val="bg1"/>
                </a:solidFill>
                <a:latin typeface="Minion Pro" panose="02040503050306020203" pitchFamily="18" charset="0"/>
              </a:defRPr>
            </a:lvl2pPr>
            <a:lvl3pPr marL="600419" indent="0">
              <a:buNone/>
              <a:defRPr sz="9287">
                <a:solidFill>
                  <a:schemeClr val="bg1"/>
                </a:solidFill>
                <a:latin typeface="Minion Pro" panose="02040503050306020203" pitchFamily="18" charset="0"/>
              </a:defRPr>
            </a:lvl3pPr>
            <a:lvl4pPr marL="900630" indent="0">
              <a:buNone/>
              <a:defRPr sz="9287">
                <a:solidFill>
                  <a:schemeClr val="bg1"/>
                </a:solidFill>
                <a:latin typeface="Minion Pro" panose="02040503050306020203" pitchFamily="18" charset="0"/>
              </a:defRPr>
            </a:lvl4pPr>
            <a:lvl5pPr marL="1222282" indent="0">
              <a:buNone/>
              <a:defRPr sz="9287">
                <a:solidFill>
                  <a:schemeClr val="bg1"/>
                </a:solidFill>
                <a:latin typeface="Minion Pro" panose="02040503050306020203" pitchFamily="18" charset="0"/>
              </a:defRPr>
            </a:lvl5pPr>
          </a:lstStyle>
          <a:p>
            <a:pPr lvl="0"/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main</a:t>
            </a:r>
            <a:r>
              <a:rPr lang="nl-NL" dirty="0"/>
              <a:t> </a:t>
            </a:r>
            <a:r>
              <a:rPr lang="nl-NL" dirty="0" err="1"/>
              <a:t>message</a:t>
            </a:r>
            <a:r>
              <a:rPr lang="nl-NL" dirty="0"/>
              <a:t> / </a:t>
            </a:r>
            <a:r>
              <a:rPr lang="nl-NL" dirty="0" err="1"/>
              <a:t>conclusion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want to share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poster</a:t>
            </a:r>
          </a:p>
        </p:txBody>
      </p:sp>
      <p:sp>
        <p:nvSpPr>
          <p:cNvPr id="14" name="Tijdelijke aanduiding voor tekst 7">
            <a:extLst>
              <a:ext uri="{FF2B5EF4-FFF2-40B4-BE49-F238E27FC236}">
                <a16:creationId xmlns:a16="http://schemas.microsoft.com/office/drawing/2014/main" id="{F5F4831A-1780-1821-D2DB-F4AC602E1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98257" y="41431792"/>
            <a:ext cx="9652549" cy="477631"/>
          </a:xfrm>
        </p:spPr>
        <p:txBody>
          <a:bodyPr anchor="b" anchorCtr="0"/>
          <a:lstStyle>
            <a:lvl1pPr marL="0" indent="0" algn="r">
              <a:buNone/>
              <a:defRPr sz="250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9287">
                <a:solidFill>
                  <a:schemeClr val="bg1"/>
                </a:solidFill>
                <a:latin typeface="Minion Pro" panose="02040503050306020203" pitchFamily="18" charset="0"/>
              </a:defRPr>
            </a:lvl2pPr>
            <a:lvl3pPr marL="600419" indent="0">
              <a:buNone/>
              <a:defRPr sz="9287">
                <a:solidFill>
                  <a:schemeClr val="bg1"/>
                </a:solidFill>
                <a:latin typeface="Minion Pro" panose="02040503050306020203" pitchFamily="18" charset="0"/>
              </a:defRPr>
            </a:lvl3pPr>
            <a:lvl4pPr marL="900630" indent="0">
              <a:buNone/>
              <a:defRPr sz="9287">
                <a:solidFill>
                  <a:schemeClr val="bg1"/>
                </a:solidFill>
                <a:latin typeface="Minion Pro" panose="02040503050306020203" pitchFamily="18" charset="0"/>
              </a:defRPr>
            </a:lvl4pPr>
            <a:lvl5pPr marL="1222282" indent="0">
              <a:buNone/>
              <a:defRPr sz="9287">
                <a:solidFill>
                  <a:schemeClr val="bg1"/>
                </a:solidFill>
                <a:latin typeface="Minion Pro" panose="02040503050306020203" pitchFamily="18" charset="0"/>
              </a:defRPr>
            </a:lvl5pPr>
          </a:lstStyle>
          <a:p>
            <a:pPr lvl="0"/>
            <a:r>
              <a:rPr lang="nl-NL" dirty="0" err="1"/>
              <a:t>Contacts</a:t>
            </a:r>
            <a:endParaRPr lang="nl-NL" dirty="0"/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31950129-D4C3-5804-A8BF-3942109961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51301" y="8859405"/>
            <a:ext cx="10662740" cy="2683363"/>
          </a:xfrm>
        </p:spPr>
        <p:txBody>
          <a:bodyPr>
            <a:spAutoFit/>
          </a:bodyPr>
          <a:lstStyle>
            <a:lvl1pPr marL="0" indent="0">
              <a:lnSpc>
                <a:spcPts val="4299"/>
              </a:lnSpc>
              <a:spcBef>
                <a:spcPts val="0"/>
              </a:spcBef>
              <a:buNone/>
              <a:defRPr sz="2508"/>
            </a:lvl1pPr>
            <a:lvl2pPr marL="313610" indent="0">
              <a:lnSpc>
                <a:spcPts val="4299"/>
              </a:lnSpc>
              <a:spcBef>
                <a:spcPts val="0"/>
              </a:spcBef>
              <a:buNone/>
              <a:defRPr sz="2508"/>
            </a:lvl2pPr>
            <a:lvl3pPr marL="600420" indent="0">
              <a:lnSpc>
                <a:spcPts val="4299"/>
              </a:lnSpc>
              <a:spcBef>
                <a:spcPts val="0"/>
              </a:spcBef>
              <a:buNone/>
              <a:defRPr sz="2508"/>
            </a:lvl3pPr>
            <a:lvl4pPr marL="900630" indent="0">
              <a:lnSpc>
                <a:spcPts val="4299"/>
              </a:lnSpc>
              <a:spcBef>
                <a:spcPts val="0"/>
              </a:spcBef>
              <a:buNone/>
              <a:defRPr sz="2508"/>
            </a:lvl4pPr>
            <a:lvl5pPr marL="1222281" indent="0">
              <a:lnSpc>
                <a:spcPts val="4299"/>
              </a:lnSpc>
              <a:spcBef>
                <a:spcPts val="0"/>
              </a:spcBef>
              <a:buNone/>
              <a:defRPr sz="2508"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6" name="Tijdelijke aanduiding voor tekst 6">
            <a:extLst>
              <a:ext uri="{FF2B5EF4-FFF2-40B4-BE49-F238E27FC236}">
                <a16:creationId xmlns:a16="http://schemas.microsoft.com/office/drawing/2014/main" id="{686A6D08-BC84-429F-2B76-D173C2E40C0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079294" y="8858980"/>
            <a:ext cx="10662740" cy="2683363"/>
          </a:xfrm>
        </p:spPr>
        <p:txBody>
          <a:bodyPr>
            <a:spAutoFit/>
          </a:bodyPr>
          <a:lstStyle>
            <a:lvl1pPr marL="0" indent="0">
              <a:lnSpc>
                <a:spcPts val="4299"/>
              </a:lnSpc>
              <a:spcBef>
                <a:spcPts val="0"/>
              </a:spcBef>
              <a:buNone/>
              <a:defRPr sz="2508"/>
            </a:lvl1pPr>
            <a:lvl2pPr marL="313610" indent="0">
              <a:lnSpc>
                <a:spcPts val="4299"/>
              </a:lnSpc>
              <a:spcBef>
                <a:spcPts val="0"/>
              </a:spcBef>
              <a:buNone/>
              <a:defRPr sz="2508"/>
            </a:lvl2pPr>
            <a:lvl3pPr marL="600420" indent="0">
              <a:lnSpc>
                <a:spcPts val="4299"/>
              </a:lnSpc>
              <a:spcBef>
                <a:spcPts val="0"/>
              </a:spcBef>
              <a:buNone/>
              <a:defRPr sz="2508"/>
            </a:lvl3pPr>
            <a:lvl4pPr marL="900630" indent="0">
              <a:lnSpc>
                <a:spcPts val="4299"/>
              </a:lnSpc>
              <a:spcBef>
                <a:spcPts val="0"/>
              </a:spcBef>
              <a:buNone/>
              <a:defRPr sz="2508"/>
            </a:lvl4pPr>
            <a:lvl5pPr marL="1222281" indent="0">
              <a:lnSpc>
                <a:spcPts val="4299"/>
              </a:lnSpc>
              <a:spcBef>
                <a:spcPts val="0"/>
              </a:spcBef>
              <a:buNone/>
              <a:defRPr sz="2508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8DC0AD22-5C83-1AA4-A948-07E9D44AC38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6407287" y="8858980"/>
            <a:ext cx="10662740" cy="2683363"/>
          </a:xfrm>
        </p:spPr>
        <p:txBody>
          <a:bodyPr>
            <a:spAutoFit/>
          </a:bodyPr>
          <a:lstStyle>
            <a:lvl1pPr marL="0" indent="0">
              <a:lnSpc>
                <a:spcPts val="4299"/>
              </a:lnSpc>
              <a:spcBef>
                <a:spcPts val="0"/>
              </a:spcBef>
              <a:buNone/>
              <a:defRPr sz="2508"/>
            </a:lvl1pPr>
            <a:lvl2pPr marL="313610" indent="0">
              <a:lnSpc>
                <a:spcPts val="4299"/>
              </a:lnSpc>
              <a:spcBef>
                <a:spcPts val="0"/>
              </a:spcBef>
              <a:buNone/>
              <a:defRPr sz="2508"/>
            </a:lvl2pPr>
            <a:lvl3pPr marL="600420" indent="0">
              <a:lnSpc>
                <a:spcPts val="4299"/>
              </a:lnSpc>
              <a:spcBef>
                <a:spcPts val="0"/>
              </a:spcBef>
              <a:buNone/>
              <a:defRPr sz="2508"/>
            </a:lvl3pPr>
            <a:lvl4pPr marL="900630" indent="0">
              <a:lnSpc>
                <a:spcPts val="4299"/>
              </a:lnSpc>
              <a:spcBef>
                <a:spcPts val="0"/>
              </a:spcBef>
              <a:buNone/>
              <a:defRPr sz="2508"/>
            </a:lvl4pPr>
            <a:lvl5pPr marL="1222281" indent="0">
              <a:lnSpc>
                <a:spcPts val="4299"/>
              </a:lnSpc>
              <a:spcBef>
                <a:spcPts val="0"/>
              </a:spcBef>
              <a:buNone/>
              <a:defRPr sz="2508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8" name="Tijdelijke aanduiding voor tekst 6">
            <a:extLst>
              <a:ext uri="{FF2B5EF4-FFF2-40B4-BE49-F238E27FC236}">
                <a16:creationId xmlns:a16="http://schemas.microsoft.com/office/drawing/2014/main" id="{27C2697F-D944-B3B6-5EAE-14CACE0C48D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719342" y="34366164"/>
            <a:ext cx="10662740" cy="2683363"/>
          </a:xfrm>
        </p:spPr>
        <p:txBody>
          <a:bodyPr anchor="b" anchorCtr="0">
            <a:spAutoFit/>
          </a:bodyPr>
          <a:lstStyle>
            <a:lvl1pPr marL="0" indent="0">
              <a:lnSpc>
                <a:spcPts val="4299"/>
              </a:lnSpc>
              <a:spcBef>
                <a:spcPts val="0"/>
              </a:spcBef>
              <a:buNone/>
              <a:defRPr sz="2508"/>
            </a:lvl1pPr>
            <a:lvl2pPr marL="313610" indent="0">
              <a:lnSpc>
                <a:spcPts val="4299"/>
              </a:lnSpc>
              <a:spcBef>
                <a:spcPts val="0"/>
              </a:spcBef>
              <a:buNone/>
              <a:defRPr sz="2508"/>
            </a:lvl2pPr>
            <a:lvl3pPr marL="600420" indent="0">
              <a:lnSpc>
                <a:spcPts val="4299"/>
              </a:lnSpc>
              <a:spcBef>
                <a:spcPts val="0"/>
              </a:spcBef>
              <a:buNone/>
              <a:defRPr sz="2508"/>
            </a:lvl3pPr>
            <a:lvl4pPr marL="900630" indent="0">
              <a:lnSpc>
                <a:spcPts val="4299"/>
              </a:lnSpc>
              <a:spcBef>
                <a:spcPts val="0"/>
              </a:spcBef>
              <a:buNone/>
              <a:defRPr sz="2508"/>
            </a:lvl4pPr>
            <a:lvl5pPr marL="1222281" indent="0">
              <a:lnSpc>
                <a:spcPts val="4299"/>
              </a:lnSpc>
              <a:spcBef>
                <a:spcPts val="0"/>
              </a:spcBef>
              <a:buNone/>
              <a:defRPr sz="2508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9" name="Tijdelijke aanduiding voor tekst 6">
            <a:extLst>
              <a:ext uri="{FF2B5EF4-FFF2-40B4-BE49-F238E27FC236}">
                <a16:creationId xmlns:a16="http://schemas.microsoft.com/office/drawing/2014/main" id="{24242266-DAB1-B8D7-AC19-F2678E50B0E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38592" y="36828199"/>
            <a:ext cx="10693195" cy="183768"/>
          </a:xfrm>
        </p:spPr>
        <p:txBody>
          <a:bodyPr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94"/>
            </a:lvl1pPr>
            <a:lvl2pPr marL="313610" indent="0">
              <a:lnSpc>
                <a:spcPct val="100000"/>
              </a:lnSpc>
              <a:spcBef>
                <a:spcPts val="0"/>
              </a:spcBef>
              <a:buNone/>
              <a:defRPr sz="1194"/>
            </a:lvl2pPr>
            <a:lvl3pPr marL="600420" indent="0">
              <a:lnSpc>
                <a:spcPct val="100000"/>
              </a:lnSpc>
              <a:spcBef>
                <a:spcPts val="0"/>
              </a:spcBef>
              <a:buNone/>
              <a:defRPr sz="1194"/>
            </a:lvl3pPr>
            <a:lvl4pPr marL="900630" indent="0">
              <a:lnSpc>
                <a:spcPct val="100000"/>
              </a:lnSpc>
              <a:spcBef>
                <a:spcPts val="0"/>
              </a:spcBef>
              <a:buNone/>
              <a:defRPr sz="1194"/>
            </a:lvl4pPr>
            <a:lvl5pPr marL="1222281" indent="0">
              <a:lnSpc>
                <a:spcPct val="100000"/>
              </a:lnSpc>
              <a:spcBef>
                <a:spcPts val="0"/>
              </a:spcBef>
              <a:buNone/>
              <a:defRPr sz="1194"/>
            </a:lvl5pPr>
          </a:lstStyle>
          <a:p>
            <a:pPr lvl="0"/>
            <a:r>
              <a:rPr lang="nl-NL" dirty="0" err="1"/>
              <a:t>Caption</a:t>
            </a:r>
            <a:endParaRPr lang="nl-NL" dirty="0"/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72242BCF-EDB6-2783-5F10-B9BF373811C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035766" y="36828199"/>
            <a:ext cx="10693195" cy="183768"/>
          </a:xfrm>
        </p:spPr>
        <p:txBody>
          <a:bodyPr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94"/>
            </a:lvl1pPr>
            <a:lvl2pPr marL="313610" indent="0">
              <a:lnSpc>
                <a:spcPct val="100000"/>
              </a:lnSpc>
              <a:spcBef>
                <a:spcPts val="0"/>
              </a:spcBef>
              <a:buNone/>
              <a:defRPr sz="1194"/>
            </a:lvl2pPr>
            <a:lvl3pPr marL="600420" indent="0">
              <a:lnSpc>
                <a:spcPct val="100000"/>
              </a:lnSpc>
              <a:spcBef>
                <a:spcPts val="0"/>
              </a:spcBef>
              <a:buNone/>
              <a:defRPr sz="1194"/>
            </a:lvl3pPr>
            <a:lvl4pPr marL="900630" indent="0">
              <a:lnSpc>
                <a:spcPct val="100000"/>
              </a:lnSpc>
              <a:spcBef>
                <a:spcPts val="0"/>
              </a:spcBef>
              <a:buNone/>
              <a:defRPr sz="1194"/>
            </a:lvl4pPr>
            <a:lvl5pPr marL="1222281" indent="0">
              <a:lnSpc>
                <a:spcPct val="100000"/>
              </a:lnSpc>
              <a:spcBef>
                <a:spcPts val="0"/>
              </a:spcBef>
              <a:buNone/>
              <a:defRPr sz="1194"/>
            </a:lvl5pPr>
          </a:lstStyle>
          <a:p>
            <a:pPr lvl="0"/>
            <a:r>
              <a:rPr lang="nl-NL" dirty="0" err="1"/>
              <a:t>Caption</a:t>
            </a:r>
            <a:endParaRPr lang="nl-NL" dirty="0"/>
          </a:p>
        </p:txBody>
      </p:sp>
      <p:sp>
        <p:nvSpPr>
          <p:cNvPr id="21" name="Tijdelijke aanduiding voor tekst 6">
            <a:extLst>
              <a:ext uri="{FF2B5EF4-FFF2-40B4-BE49-F238E27FC236}">
                <a16:creationId xmlns:a16="http://schemas.microsoft.com/office/drawing/2014/main" id="{12B8DBBC-5CD6-FF19-B3A3-6E8C6D0C0DE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420154" y="36828199"/>
            <a:ext cx="10577541" cy="183768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94"/>
            </a:lvl1pPr>
            <a:lvl2pPr marL="313610" indent="0">
              <a:lnSpc>
                <a:spcPct val="100000"/>
              </a:lnSpc>
              <a:spcBef>
                <a:spcPts val="0"/>
              </a:spcBef>
              <a:buNone/>
              <a:defRPr sz="1194"/>
            </a:lvl2pPr>
            <a:lvl3pPr marL="600420" indent="0">
              <a:lnSpc>
                <a:spcPct val="100000"/>
              </a:lnSpc>
              <a:spcBef>
                <a:spcPts val="0"/>
              </a:spcBef>
              <a:buNone/>
              <a:defRPr sz="1194"/>
            </a:lvl3pPr>
            <a:lvl4pPr marL="900630" indent="0">
              <a:lnSpc>
                <a:spcPct val="100000"/>
              </a:lnSpc>
              <a:spcBef>
                <a:spcPts val="0"/>
              </a:spcBef>
              <a:buNone/>
              <a:defRPr sz="1194"/>
            </a:lvl4pPr>
            <a:lvl5pPr marL="1222281" indent="0">
              <a:lnSpc>
                <a:spcPct val="100000"/>
              </a:lnSpc>
              <a:spcBef>
                <a:spcPts val="0"/>
              </a:spcBef>
              <a:buNone/>
              <a:defRPr sz="1194"/>
            </a:lvl5pPr>
          </a:lstStyle>
          <a:p>
            <a:pPr lvl="0"/>
            <a:r>
              <a:rPr lang="nl-NL" dirty="0" err="1"/>
              <a:t>Caption</a:t>
            </a:r>
            <a:endParaRPr lang="nl-NL" dirty="0"/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F75DC805-C446-0DB7-2B40-3B7BB99122A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765735" y="18494463"/>
            <a:ext cx="10693195" cy="183768"/>
          </a:xfrm>
        </p:spPr>
        <p:txBody>
          <a:bodyPr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94"/>
            </a:lvl1pPr>
            <a:lvl2pPr marL="313610" indent="0">
              <a:lnSpc>
                <a:spcPct val="100000"/>
              </a:lnSpc>
              <a:spcBef>
                <a:spcPts val="0"/>
              </a:spcBef>
              <a:buNone/>
              <a:defRPr sz="1194"/>
            </a:lvl2pPr>
            <a:lvl3pPr marL="600420" indent="0">
              <a:lnSpc>
                <a:spcPct val="100000"/>
              </a:lnSpc>
              <a:spcBef>
                <a:spcPts val="0"/>
              </a:spcBef>
              <a:buNone/>
              <a:defRPr sz="1194"/>
            </a:lvl3pPr>
            <a:lvl4pPr marL="900630" indent="0">
              <a:lnSpc>
                <a:spcPct val="100000"/>
              </a:lnSpc>
              <a:spcBef>
                <a:spcPts val="0"/>
              </a:spcBef>
              <a:buNone/>
              <a:defRPr sz="1194"/>
            </a:lvl4pPr>
            <a:lvl5pPr marL="1222281" indent="0">
              <a:lnSpc>
                <a:spcPct val="100000"/>
              </a:lnSpc>
              <a:spcBef>
                <a:spcPts val="0"/>
              </a:spcBef>
              <a:buNone/>
              <a:defRPr sz="1194"/>
            </a:lvl5pPr>
          </a:lstStyle>
          <a:p>
            <a:pPr lvl="0"/>
            <a:r>
              <a:rPr lang="nl-NL" dirty="0" err="1"/>
              <a:t>Caption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6806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9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1205" y="2880042"/>
            <a:ext cx="16487748" cy="10080149"/>
          </a:xfrm>
        </p:spPr>
        <p:txBody>
          <a:bodyPr anchor="b"/>
          <a:lstStyle>
            <a:lvl1pPr>
              <a:defRPr sz="178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732945" y="6220102"/>
            <a:ext cx="25879842" cy="30700453"/>
          </a:xfrm>
        </p:spPr>
        <p:txBody>
          <a:bodyPr anchor="t"/>
          <a:lstStyle>
            <a:lvl1pPr marL="0" indent="0">
              <a:buNone/>
              <a:defRPr sz="17890"/>
            </a:lvl1pPr>
            <a:lvl2pPr marL="2556022" indent="0">
              <a:buNone/>
              <a:defRPr sz="15654"/>
            </a:lvl2pPr>
            <a:lvl3pPr marL="5112045" indent="0">
              <a:buNone/>
              <a:defRPr sz="13417"/>
            </a:lvl3pPr>
            <a:lvl4pPr marL="7668067" indent="0">
              <a:buNone/>
              <a:defRPr sz="11181"/>
            </a:lvl4pPr>
            <a:lvl5pPr marL="10224089" indent="0">
              <a:buNone/>
              <a:defRPr sz="11181"/>
            </a:lvl5pPr>
            <a:lvl6pPr marL="12780112" indent="0">
              <a:buNone/>
              <a:defRPr sz="11181"/>
            </a:lvl6pPr>
            <a:lvl7pPr marL="15336134" indent="0">
              <a:buNone/>
              <a:defRPr sz="11181"/>
            </a:lvl7pPr>
            <a:lvl8pPr marL="17892156" indent="0">
              <a:buNone/>
              <a:defRPr sz="11181"/>
            </a:lvl8pPr>
            <a:lvl9pPr marL="20448179" indent="0">
              <a:buNone/>
              <a:defRPr sz="11181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1205" y="12960191"/>
            <a:ext cx="16487748" cy="24010358"/>
          </a:xfrm>
        </p:spPr>
        <p:txBody>
          <a:bodyPr/>
          <a:lstStyle>
            <a:lvl1pPr marL="0" indent="0">
              <a:buNone/>
              <a:defRPr sz="8945"/>
            </a:lvl1pPr>
            <a:lvl2pPr marL="2556022" indent="0">
              <a:buNone/>
              <a:defRPr sz="7827"/>
            </a:lvl2pPr>
            <a:lvl3pPr marL="5112045" indent="0">
              <a:buNone/>
              <a:defRPr sz="6709"/>
            </a:lvl3pPr>
            <a:lvl4pPr marL="7668067" indent="0">
              <a:buNone/>
              <a:defRPr sz="5591"/>
            </a:lvl4pPr>
            <a:lvl5pPr marL="10224089" indent="0">
              <a:buNone/>
              <a:defRPr sz="5591"/>
            </a:lvl5pPr>
            <a:lvl6pPr marL="12780112" indent="0">
              <a:buNone/>
              <a:defRPr sz="5591"/>
            </a:lvl6pPr>
            <a:lvl7pPr marL="15336134" indent="0">
              <a:buNone/>
              <a:defRPr sz="5591"/>
            </a:lvl7pPr>
            <a:lvl8pPr marL="17892156" indent="0">
              <a:buNone/>
              <a:defRPr sz="5591"/>
            </a:lvl8pPr>
            <a:lvl9pPr marL="20448179" indent="0">
              <a:buNone/>
              <a:defRPr sz="559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916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818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583236" y="2300034"/>
            <a:ext cx="11022896" cy="366105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14549" y="2300034"/>
            <a:ext cx="32429678" cy="366105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81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BFC1AE4A-11B0-F2E3-E7DC-B17179B2545A}"/>
              </a:ext>
            </a:extLst>
          </p:cNvPr>
          <p:cNvSpPr/>
          <p:nvPr userDrawn="1"/>
        </p:nvSpPr>
        <p:spPr>
          <a:xfrm>
            <a:off x="5" y="38040389"/>
            <a:ext cx="51120675" cy="5140079"/>
          </a:xfrm>
          <a:prstGeom prst="rect">
            <a:avLst/>
          </a:prstGeom>
          <a:gradFill flip="none" rotWithShape="1">
            <a:gsLst>
              <a:gs pos="0">
                <a:srgbClr val="571626"/>
              </a:gs>
              <a:gs pos="100000">
                <a:srgbClr val="97325D"/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474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0D22E78-5F5A-DA5F-754F-745852BE7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8593" y="41877817"/>
            <a:ext cx="18354826" cy="478092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defRPr sz="191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 dirty="0" err="1"/>
              <a:t>Ncardia</a:t>
            </a:r>
            <a:r>
              <a:rPr lang="en-GB" dirty="0"/>
              <a:t> B.V. User Guide XXX Version # - </a:t>
            </a:r>
            <a:r>
              <a:rPr lang="en-GB" dirty="0" err="1"/>
              <a:t>mmmm</a:t>
            </a:r>
            <a:r>
              <a:rPr lang="en-GB" dirty="0"/>
              <a:t> </a:t>
            </a:r>
            <a:r>
              <a:rPr lang="en-GB" dirty="0" err="1"/>
              <a:t>yyyy</a:t>
            </a:r>
            <a:endParaRPr lang="en-GB" dirty="0"/>
          </a:p>
        </p:txBody>
      </p:sp>
      <p:pic>
        <p:nvPicPr>
          <p:cNvPr id="9" name="Graphic 937636518">
            <a:extLst>
              <a:ext uri="{FF2B5EF4-FFF2-40B4-BE49-F238E27FC236}">
                <a16:creationId xmlns:a16="http://schemas.microsoft.com/office/drawing/2014/main" id="{9DEF6B66-7566-3763-DB40-0745A8A3A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09" t="2358" r="66376" b="88265"/>
          <a:stretch/>
        </p:blipFill>
        <p:spPr bwMode="auto">
          <a:xfrm>
            <a:off x="42426093" y="954976"/>
            <a:ext cx="7904996" cy="31473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ijdelijke aanduiding voor tekst 16">
            <a:extLst>
              <a:ext uri="{FF2B5EF4-FFF2-40B4-BE49-F238E27FC236}">
                <a16:creationId xmlns:a16="http://schemas.microsoft.com/office/drawing/2014/main" id="{ABE53AD9-C237-866E-8930-E665EC321D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38593" y="6162611"/>
            <a:ext cx="23850330" cy="551433"/>
          </a:xfrm>
        </p:spPr>
        <p:txBody>
          <a:bodyPr lIns="0" tIns="0" rIns="0" bIns="0"/>
          <a:lstStyle>
            <a:lvl1pPr marL="0" indent="0">
              <a:buNone/>
              <a:defRPr sz="429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Names</a:t>
            </a:r>
          </a:p>
        </p:txBody>
      </p:sp>
      <p:sp>
        <p:nvSpPr>
          <p:cNvPr id="11" name="Tijdelijke aanduiding voor afbeelding 22">
            <a:extLst>
              <a:ext uri="{FF2B5EF4-FFF2-40B4-BE49-F238E27FC236}">
                <a16:creationId xmlns:a16="http://schemas.microsoft.com/office/drawing/2014/main" id="{2D77186A-3842-D86B-6398-D098ABFDCF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7146185" y="39453439"/>
            <a:ext cx="1795065" cy="448071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351"/>
            </a:lvl1pPr>
          </a:lstStyle>
          <a:p>
            <a:r>
              <a:rPr lang="en-GB"/>
              <a:t>Qr-code</a:t>
            </a:r>
            <a:endParaRPr lang="en-GB" dirty="0"/>
          </a:p>
        </p:txBody>
      </p:sp>
      <p:sp>
        <p:nvSpPr>
          <p:cNvPr id="12" name="Titel 2">
            <a:extLst>
              <a:ext uri="{FF2B5EF4-FFF2-40B4-BE49-F238E27FC236}">
                <a16:creationId xmlns:a16="http://schemas.microsoft.com/office/drawing/2014/main" id="{B9AFA16B-6B45-E354-8428-194FC1C2C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007" y="1966626"/>
            <a:ext cx="23850330" cy="3866777"/>
          </a:xfrm>
          <a:prstGeom prst="rect">
            <a:avLst/>
          </a:prstGeom>
        </p:spPr>
        <p:txBody>
          <a:bodyPr/>
          <a:lstStyle>
            <a:lvl1pPr>
              <a:defRPr sz="6449" b="1">
                <a:solidFill>
                  <a:srgbClr val="FF0000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F9B5864B-C8DF-243F-4516-4BD1F18358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38593" y="39149419"/>
            <a:ext cx="16888203" cy="1217706"/>
          </a:xfrm>
        </p:spPr>
        <p:txBody>
          <a:bodyPr/>
          <a:lstStyle>
            <a:lvl1pPr marL="0" indent="0">
              <a:buNone/>
              <a:defRPr sz="6569">
                <a:solidFill>
                  <a:schemeClr val="bg1"/>
                </a:solidFill>
                <a:latin typeface="Minion Pro" panose="02040503050306020203" pitchFamily="18" charset="0"/>
              </a:defRPr>
            </a:lvl1pPr>
            <a:lvl2pPr>
              <a:defRPr sz="9287">
                <a:solidFill>
                  <a:schemeClr val="bg1"/>
                </a:solidFill>
                <a:latin typeface="Minion Pro" panose="02040503050306020203" pitchFamily="18" charset="0"/>
              </a:defRPr>
            </a:lvl2pPr>
            <a:lvl3pPr marL="600419" indent="0">
              <a:buNone/>
              <a:defRPr sz="9287">
                <a:solidFill>
                  <a:schemeClr val="bg1"/>
                </a:solidFill>
                <a:latin typeface="Minion Pro" panose="02040503050306020203" pitchFamily="18" charset="0"/>
              </a:defRPr>
            </a:lvl3pPr>
            <a:lvl4pPr marL="900630" indent="0">
              <a:buNone/>
              <a:defRPr sz="9287">
                <a:solidFill>
                  <a:schemeClr val="bg1"/>
                </a:solidFill>
                <a:latin typeface="Minion Pro" panose="02040503050306020203" pitchFamily="18" charset="0"/>
              </a:defRPr>
            </a:lvl4pPr>
            <a:lvl5pPr marL="1222282" indent="0">
              <a:buNone/>
              <a:defRPr sz="9287">
                <a:solidFill>
                  <a:schemeClr val="bg1"/>
                </a:solidFill>
                <a:latin typeface="Minion Pro" panose="02040503050306020203" pitchFamily="18" charset="0"/>
              </a:defRPr>
            </a:lvl5pPr>
          </a:lstStyle>
          <a:p>
            <a:pPr lvl="0"/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main</a:t>
            </a:r>
            <a:r>
              <a:rPr lang="nl-NL" dirty="0"/>
              <a:t> </a:t>
            </a:r>
            <a:r>
              <a:rPr lang="nl-NL" dirty="0" err="1"/>
              <a:t>message</a:t>
            </a:r>
            <a:r>
              <a:rPr lang="nl-NL" dirty="0"/>
              <a:t> / </a:t>
            </a:r>
            <a:r>
              <a:rPr lang="nl-NL" dirty="0" err="1"/>
              <a:t>conclusion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want to share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poster</a:t>
            </a:r>
          </a:p>
        </p:txBody>
      </p:sp>
      <p:sp>
        <p:nvSpPr>
          <p:cNvPr id="14" name="Tijdelijke aanduiding voor tekst 7">
            <a:extLst>
              <a:ext uri="{FF2B5EF4-FFF2-40B4-BE49-F238E27FC236}">
                <a16:creationId xmlns:a16="http://schemas.microsoft.com/office/drawing/2014/main" id="{F5F4831A-1780-1821-D2DB-F4AC602E1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98257" y="41431792"/>
            <a:ext cx="9652549" cy="477631"/>
          </a:xfrm>
        </p:spPr>
        <p:txBody>
          <a:bodyPr anchor="b" anchorCtr="0"/>
          <a:lstStyle>
            <a:lvl1pPr marL="0" indent="0" algn="r">
              <a:buNone/>
              <a:defRPr sz="250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9287">
                <a:solidFill>
                  <a:schemeClr val="bg1"/>
                </a:solidFill>
                <a:latin typeface="Minion Pro" panose="02040503050306020203" pitchFamily="18" charset="0"/>
              </a:defRPr>
            </a:lvl2pPr>
            <a:lvl3pPr marL="600419" indent="0">
              <a:buNone/>
              <a:defRPr sz="9287">
                <a:solidFill>
                  <a:schemeClr val="bg1"/>
                </a:solidFill>
                <a:latin typeface="Minion Pro" panose="02040503050306020203" pitchFamily="18" charset="0"/>
              </a:defRPr>
            </a:lvl3pPr>
            <a:lvl4pPr marL="900630" indent="0">
              <a:buNone/>
              <a:defRPr sz="9287">
                <a:solidFill>
                  <a:schemeClr val="bg1"/>
                </a:solidFill>
                <a:latin typeface="Minion Pro" panose="02040503050306020203" pitchFamily="18" charset="0"/>
              </a:defRPr>
            </a:lvl4pPr>
            <a:lvl5pPr marL="1222282" indent="0">
              <a:buNone/>
              <a:defRPr sz="9287">
                <a:solidFill>
                  <a:schemeClr val="bg1"/>
                </a:solidFill>
                <a:latin typeface="Minion Pro" panose="02040503050306020203" pitchFamily="18" charset="0"/>
              </a:defRPr>
            </a:lvl5pPr>
          </a:lstStyle>
          <a:p>
            <a:pPr lvl="0"/>
            <a:r>
              <a:rPr lang="nl-NL" dirty="0" err="1"/>
              <a:t>Contacts</a:t>
            </a:r>
            <a:endParaRPr lang="nl-NL" dirty="0"/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31950129-D4C3-5804-A8BF-3942109961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51301" y="8859405"/>
            <a:ext cx="10662740" cy="2683363"/>
          </a:xfrm>
        </p:spPr>
        <p:txBody>
          <a:bodyPr>
            <a:spAutoFit/>
          </a:bodyPr>
          <a:lstStyle>
            <a:lvl1pPr marL="0" indent="0">
              <a:lnSpc>
                <a:spcPts val="4299"/>
              </a:lnSpc>
              <a:spcBef>
                <a:spcPts val="0"/>
              </a:spcBef>
              <a:buNone/>
              <a:defRPr sz="2508"/>
            </a:lvl1pPr>
            <a:lvl2pPr marL="313610" indent="0">
              <a:lnSpc>
                <a:spcPts val="4299"/>
              </a:lnSpc>
              <a:spcBef>
                <a:spcPts val="0"/>
              </a:spcBef>
              <a:buNone/>
              <a:defRPr sz="2508"/>
            </a:lvl2pPr>
            <a:lvl3pPr marL="600420" indent="0">
              <a:lnSpc>
                <a:spcPts val="4299"/>
              </a:lnSpc>
              <a:spcBef>
                <a:spcPts val="0"/>
              </a:spcBef>
              <a:buNone/>
              <a:defRPr sz="2508"/>
            </a:lvl3pPr>
            <a:lvl4pPr marL="900630" indent="0">
              <a:lnSpc>
                <a:spcPts val="4299"/>
              </a:lnSpc>
              <a:spcBef>
                <a:spcPts val="0"/>
              </a:spcBef>
              <a:buNone/>
              <a:defRPr sz="2508"/>
            </a:lvl4pPr>
            <a:lvl5pPr marL="1222281" indent="0">
              <a:lnSpc>
                <a:spcPts val="4299"/>
              </a:lnSpc>
              <a:spcBef>
                <a:spcPts val="0"/>
              </a:spcBef>
              <a:buNone/>
              <a:defRPr sz="2508"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6" name="Tijdelijke aanduiding voor tekst 6">
            <a:extLst>
              <a:ext uri="{FF2B5EF4-FFF2-40B4-BE49-F238E27FC236}">
                <a16:creationId xmlns:a16="http://schemas.microsoft.com/office/drawing/2014/main" id="{686A6D08-BC84-429F-2B76-D173C2E40C0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079294" y="8858980"/>
            <a:ext cx="10662740" cy="2683363"/>
          </a:xfrm>
        </p:spPr>
        <p:txBody>
          <a:bodyPr>
            <a:spAutoFit/>
          </a:bodyPr>
          <a:lstStyle>
            <a:lvl1pPr marL="0" indent="0">
              <a:lnSpc>
                <a:spcPts val="4299"/>
              </a:lnSpc>
              <a:spcBef>
                <a:spcPts val="0"/>
              </a:spcBef>
              <a:buNone/>
              <a:defRPr sz="2508"/>
            </a:lvl1pPr>
            <a:lvl2pPr marL="313610" indent="0">
              <a:lnSpc>
                <a:spcPts val="4299"/>
              </a:lnSpc>
              <a:spcBef>
                <a:spcPts val="0"/>
              </a:spcBef>
              <a:buNone/>
              <a:defRPr sz="2508"/>
            </a:lvl2pPr>
            <a:lvl3pPr marL="600420" indent="0">
              <a:lnSpc>
                <a:spcPts val="4299"/>
              </a:lnSpc>
              <a:spcBef>
                <a:spcPts val="0"/>
              </a:spcBef>
              <a:buNone/>
              <a:defRPr sz="2508"/>
            </a:lvl3pPr>
            <a:lvl4pPr marL="900630" indent="0">
              <a:lnSpc>
                <a:spcPts val="4299"/>
              </a:lnSpc>
              <a:spcBef>
                <a:spcPts val="0"/>
              </a:spcBef>
              <a:buNone/>
              <a:defRPr sz="2508"/>
            </a:lvl4pPr>
            <a:lvl5pPr marL="1222281" indent="0">
              <a:lnSpc>
                <a:spcPts val="4299"/>
              </a:lnSpc>
              <a:spcBef>
                <a:spcPts val="0"/>
              </a:spcBef>
              <a:buNone/>
              <a:defRPr sz="2508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8DC0AD22-5C83-1AA4-A948-07E9D44AC38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6407287" y="8858980"/>
            <a:ext cx="10662740" cy="2683363"/>
          </a:xfrm>
        </p:spPr>
        <p:txBody>
          <a:bodyPr>
            <a:spAutoFit/>
          </a:bodyPr>
          <a:lstStyle>
            <a:lvl1pPr marL="0" indent="0">
              <a:lnSpc>
                <a:spcPts val="4299"/>
              </a:lnSpc>
              <a:spcBef>
                <a:spcPts val="0"/>
              </a:spcBef>
              <a:buNone/>
              <a:defRPr sz="2508"/>
            </a:lvl1pPr>
            <a:lvl2pPr marL="313610" indent="0">
              <a:lnSpc>
                <a:spcPts val="4299"/>
              </a:lnSpc>
              <a:spcBef>
                <a:spcPts val="0"/>
              </a:spcBef>
              <a:buNone/>
              <a:defRPr sz="2508"/>
            </a:lvl2pPr>
            <a:lvl3pPr marL="600420" indent="0">
              <a:lnSpc>
                <a:spcPts val="4299"/>
              </a:lnSpc>
              <a:spcBef>
                <a:spcPts val="0"/>
              </a:spcBef>
              <a:buNone/>
              <a:defRPr sz="2508"/>
            </a:lvl3pPr>
            <a:lvl4pPr marL="900630" indent="0">
              <a:lnSpc>
                <a:spcPts val="4299"/>
              </a:lnSpc>
              <a:spcBef>
                <a:spcPts val="0"/>
              </a:spcBef>
              <a:buNone/>
              <a:defRPr sz="2508"/>
            </a:lvl4pPr>
            <a:lvl5pPr marL="1222281" indent="0">
              <a:lnSpc>
                <a:spcPts val="4299"/>
              </a:lnSpc>
              <a:spcBef>
                <a:spcPts val="0"/>
              </a:spcBef>
              <a:buNone/>
              <a:defRPr sz="2508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8" name="Tijdelijke aanduiding voor tekst 6">
            <a:extLst>
              <a:ext uri="{FF2B5EF4-FFF2-40B4-BE49-F238E27FC236}">
                <a16:creationId xmlns:a16="http://schemas.microsoft.com/office/drawing/2014/main" id="{27C2697F-D944-B3B6-5EAE-14CACE0C48D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719342" y="34366164"/>
            <a:ext cx="10662740" cy="2683363"/>
          </a:xfrm>
        </p:spPr>
        <p:txBody>
          <a:bodyPr anchor="b" anchorCtr="0">
            <a:spAutoFit/>
          </a:bodyPr>
          <a:lstStyle>
            <a:lvl1pPr marL="0" indent="0">
              <a:lnSpc>
                <a:spcPts val="4299"/>
              </a:lnSpc>
              <a:spcBef>
                <a:spcPts val="0"/>
              </a:spcBef>
              <a:buNone/>
              <a:defRPr sz="2508"/>
            </a:lvl1pPr>
            <a:lvl2pPr marL="313610" indent="0">
              <a:lnSpc>
                <a:spcPts val="4299"/>
              </a:lnSpc>
              <a:spcBef>
                <a:spcPts val="0"/>
              </a:spcBef>
              <a:buNone/>
              <a:defRPr sz="2508"/>
            </a:lvl2pPr>
            <a:lvl3pPr marL="600420" indent="0">
              <a:lnSpc>
                <a:spcPts val="4299"/>
              </a:lnSpc>
              <a:spcBef>
                <a:spcPts val="0"/>
              </a:spcBef>
              <a:buNone/>
              <a:defRPr sz="2508"/>
            </a:lvl3pPr>
            <a:lvl4pPr marL="900630" indent="0">
              <a:lnSpc>
                <a:spcPts val="4299"/>
              </a:lnSpc>
              <a:spcBef>
                <a:spcPts val="0"/>
              </a:spcBef>
              <a:buNone/>
              <a:defRPr sz="2508"/>
            </a:lvl4pPr>
            <a:lvl5pPr marL="1222281" indent="0">
              <a:lnSpc>
                <a:spcPts val="4299"/>
              </a:lnSpc>
              <a:spcBef>
                <a:spcPts val="0"/>
              </a:spcBef>
              <a:buNone/>
              <a:defRPr sz="2508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9" name="Tijdelijke aanduiding voor tekst 6">
            <a:extLst>
              <a:ext uri="{FF2B5EF4-FFF2-40B4-BE49-F238E27FC236}">
                <a16:creationId xmlns:a16="http://schemas.microsoft.com/office/drawing/2014/main" id="{24242266-DAB1-B8D7-AC19-F2678E50B0E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38592" y="36828199"/>
            <a:ext cx="10693195" cy="183768"/>
          </a:xfrm>
        </p:spPr>
        <p:txBody>
          <a:bodyPr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94"/>
            </a:lvl1pPr>
            <a:lvl2pPr marL="313610" indent="0">
              <a:lnSpc>
                <a:spcPct val="100000"/>
              </a:lnSpc>
              <a:spcBef>
                <a:spcPts val="0"/>
              </a:spcBef>
              <a:buNone/>
              <a:defRPr sz="1194"/>
            </a:lvl2pPr>
            <a:lvl3pPr marL="600420" indent="0">
              <a:lnSpc>
                <a:spcPct val="100000"/>
              </a:lnSpc>
              <a:spcBef>
                <a:spcPts val="0"/>
              </a:spcBef>
              <a:buNone/>
              <a:defRPr sz="1194"/>
            </a:lvl3pPr>
            <a:lvl4pPr marL="900630" indent="0">
              <a:lnSpc>
                <a:spcPct val="100000"/>
              </a:lnSpc>
              <a:spcBef>
                <a:spcPts val="0"/>
              </a:spcBef>
              <a:buNone/>
              <a:defRPr sz="1194"/>
            </a:lvl4pPr>
            <a:lvl5pPr marL="1222281" indent="0">
              <a:lnSpc>
                <a:spcPct val="100000"/>
              </a:lnSpc>
              <a:spcBef>
                <a:spcPts val="0"/>
              </a:spcBef>
              <a:buNone/>
              <a:defRPr sz="1194"/>
            </a:lvl5pPr>
          </a:lstStyle>
          <a:p>
            <a:pPr lvl="0"/>
            <a:r>
              <a:rPr lang="nl-NL" dirty="0" err="1"/>
              <a:t>Caption</a:t>
            </a:r>
            <a:endParaRPr lang="nl-NL" dirty="0"/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72242BCF-EDB6-2783-5F10-B9BF373811C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035766" y="36828199"/>
            <a:ext cx="10693195" cy="183768"/>
          </a:xfrm>
        </p:spPr>
        <p:txBody>
          <a:bodyPr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94"/>
            </a:lvl1pPr>
            <a:lvl2pPr marL="313610" indent="0">
              <a:lnSpc>
                <a:spcPct val="100000"/>
              </a:lnSpc>
              <a:spcBef>
                <a:spcPts val="0"/>
              </a:spcBef>
              <a:buNone/>
              <a:defRPr sz="1194"/>
            </a:lvl2pPr>
            <a:lvl3pPr marL="600420" indent="0">
              <a:lnSpc>
                <a:spcPct val="100000"/>
              </a:lnSpc>
              <a:spcBef>
                <a:spcPts val="0"/>
              </a:spcBef>
              <a:buNone/>
              <a:defRPr sz="1194"/>
            </a:lvl3pPr>
            <a:lvl4pPr marL="900630" indent="0">
              <a:lnSpc>
                <a:spcPct val="100000"/>
              </a:lnSpc>
              <a:spcBef>
                <a:spcPts val="0"/>
              </a:spcBef>
              <a:buNone/>
              <a:defRPr sz="1194"/>
            </a:lvl4pPr>
            <a:lvl5pPr marL="1222281" indent="0">
              <a:lnSpc>
                <a:spcPct val="100000"/>
              </a:lnSpc>
              <a:spcBef>
                <a:spcPts val="0"/>
              </a:spcBef>
              <a:buNone/>
              <a:defRPr sz="1194"/>
            </a:lvl5pPr>
          </a:lstStyle>
          <a:p>
            <a:pPr lvl="0"/>
            <a:r>
              <a:rPr lang="nl-NL" dirty="0" err="1"/>
              <a:t>Caption</a:t>
            </a:r>
            <a:endParaRPr lang="nl-NL" dirty="0"/>
          </a:p>
        </p:txBody>
      </p:sp>
      <p:sp>
        <p:nvSpPr>
          <p:cNvPr id="21" name="Tijdelijke aanduiding voor tekst 6">
            <a:extLst>
              <a:ext uri="{FF2B5EF4-FFF2-40B4-BE49-F238E27FC236}">
                <a16:creationId xmlns:a16="http://schemas.microsoft.com/office/drawing/2014/main" id="{12B8DBBC-5CD6-FF19-B3A3-6E8C6D0C0DE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420154" y="36828199"/>
            <a:ext cx="10577541" cy="183768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94"/>
            </a:lvl1pPr>
            <a:lvl2pPr marL="313610" indent="0">
              <a:lnSpc>
                <a:spcPct val="100000"/>
              </a:lnSpc>
              <a:spcBef>
                <a:spcPts val="0"/>
              </a:spcBef>
              <a:buNone/>
              <a:defRPr sz="1194"/>
            </a:lvl2pPr>
            <a:lvl3pPr marL="600420" indent="0">
              <a:lnSpc>
                <a:spcPct val="100000"/>
              </a:lnSpc>
              <a:spcBef>
                <a:spcPts val="0"/>
              </a:spcBef>
              <a:buNone/>
              <a:defRPr sz="1194"/>
            </a:lvl3pPr>
            <a:lvl4pPr marL="900630" indent="0">
              <a:lnSpc>
                <a:spcPct val="100000"/>
              </a:lnSpc>
              <a:spcBef>
                <a:spcPts val="0"/>
              </a:spcBef>
              <a:buNone/>
              <a:defRPr sz="1194"/>
            </a:lvl4pPr>
            <a:lvl5pPr marL="1222281" indent="0">
              <a:lnSpc>
                <a:spcPct val="100000"/>
              </a:lnSpc>
              <a:spcBef>
                <a:spcPts val="0"/>
              </a:spcBef>
              <a:buNone/>
              <a:defRPr sz="1194"/>
            </a:lvl5pPr>
          </a:lstStyle>
          <a:p>
            <a:pPr lvl="0"/>
            <a:r>
              <a:rPr lang="nl-NL" dirty="0" err="1"/>
              <a:t>Caption</a:t>
            </a:r>
            <a:endParaRPr lang="nl-NL" dirty="0"/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F75DC805-C446-0DB7-2B40-3B7BB99122A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765735" y="18494463"/>
            <a:ext cx="10693195" cy="183768"/>
          </a:xfrm>
        </p:spPr>
        <p:txBody>
          <a:bodyPr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94"/>
            </a:lvl1pPr>
            <a:lvl2pPr marL="313610" indent="0">
              <a:lnSpc>
                <a:spcPct val="100000"/>
              </a:lnSpc>
              <a:spcBef>
                <a:spcPts val="0"/>
              </a:spcBef>
              <a:buNone/>
              <a:defRPr sz="1194"/>
            </a:lvl2pPr>
            <a:lvl3pPr marL="600420" indent="0">
              <a:lnSpc>
                <a:spcPct val="100000"/>
              </a:lnSpc>
              <a:spcBef>
                <a:spcPts val="0"/>
              </a:spcBef>
              <a:buNone/>
              <a:defRPr sz="1194"/>
            </a:lvl3pPr>
            <a:lvl4pPr marL="900630" indent="0">
              <a:lnSpc>
                <a:spcPct val="100000"/>
              </a:lnSpc>
              <a:spcBef>
                <a:spcPts val="0"/>
              </a:spcBef>
              <a:buNone/>
              <a:defRPr sz="1194"/>
            </a:lvl4pPr>
            <a:lvl5pPr marL="1222281" indent="0">
              <a:lnSpc>
                <a:spcPct val="100000"/>
              </a:lnSpc>
              <a:spcBef>
                <a:spcPts val="0"/>
              </a:spcBef>
              <a:buNone/>
              <a:defRPr sz="1194"/>
            </a:lvl5pPr>
          </a:lstStyle>
          <a:p>
            <a:pPr lvl="0"/>
            <a:r>
              <a:rPr lang="nl-NL" dirty="0" err="1"/>
              <a:t>Caption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92318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9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4051" y="7070108"/>
            <a:ext cx="43452574" cy="15040222"/>
          </a:xfrm>
        </p:spPr>
        <p:txBody>
          <a:bodyPr anchor="b"/>
          <a:lstStyle>
            <a:lvl1pPr algn="ctr">
              <a:defRPr sz="3354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90085" y="22690338"/>
            <a:ext cx="38340506" cy="10430151"/>
          </a:xfrm>
        </p:spPr>
        <p:txBody>
          <a:bodyPr/>
          <a:lstStyle>
            <a:lvl1pPr marL="0" indent="0" algn="ctr">
              <a:buNone/>
              <a:defRPr sz="13417"/>
            </a:lvl1pPr>
            <a:lvl2pPr marL="2556022" indent="0" algn="ctr">
              <a:buNone/>
              <a:defRPr sz="11181"/>
            </a:lvl2pPr>
            <a:lvl3pPr marL="5112045" indent="0" algn="ctr">
              <a:buNone/>
              <a:defRPr sz="10063"/>
            </a:lvl3pPr>
            <a:lvl4pPr marL="7668067" indent="0" algn="ctr">
              <a:buNone/>
              <a:defRPr sz="8945"/>
            </a:lvl4pPr>
            <a:lvl5pPr marL="10224089" indent="0" algn="ctr">
              <a:buNone/>
              <a:defRPr sz="8945"/>
            </a:lvl5pPr>
            <a:lvl6pPr marL="12780112" indent="0" algn="ctr">
              <a:buNone/>
              <a:defRPr sz="8945"/>
            </a:lvl6pPr>
            <a:lvl7pPr marL="15336134" indent="0" algn="ctr">
              <a:buNone/>
              <a:defRPr sz="8945"/>
            </a:lvl7pPr>
            <a:lvl8pPr marL="17892156" indent="0" algn="ctr">
              <a:buNone/>
              <a:defRPr sz="8945"/>
            </a:lvl8pPr>
            <a:lvl9pPr marL="20448179" indent="0" algn="ctr">
              <a:buNone/>
              <a:defRPr sz="894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844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193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7924" y="10770172"/>
            <a:ext cx="44091582" cy="17970262"/>
          </a:xfrm>
        </p:spPr>
        <p:txBody>
          <a:bodyPr anchor="b"/>
          <a:lstStyle>
            <a:lvl1pPr>
              <a:defRPr sz="3354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87924" y="28910440"/>
            <a:ext cx="44091582" cy="9450136"/>
          </a:xfrm>
        </p:spPr>
        <p:txBody>
          <a:bodyPr/>
          <a:lstStyle>
            <a:lvl1pPr marL="0" indent="0">
              <a:buNone/>
              <a:defRPr sz="13417">
                <a:solidFill>
                  <a:schemeClr val="tx1"/>
                </a:solidFill>
              </a:defRPr>
            </a:lvl1pPr>
            <a:lvl2pPr marL="2556022" indent="0">
              <a:buNone/>
              <a:defRPr sz="11181">
                <a:solidFill>
                  <a:schemeClr val="tx1">
                    <a:tint val="75000"/>
                  </a:schemeClr>
                </a:solidFill>
              </a:defRPr>
            </a:lvl2pPr>
            <a:lvl3pPr marL="5112045" indent="0">
              <a:buNone/>
              <a:defRPr sz="10063">
                <a:solidFill>
                  <a:schemeClr val="tx1">
                    <a:tint val="75000"/>
                  </a:schemeClr>
                </a:solidFill>
              </a:defRPr>
            </a:lvl3pPr>
            <a:lvl4pPr marL="7668067" indent="0">
              <a:buNone/>
              <a:defRPr sz="8945">
                <a:solidFill>
                  <a:schemeClr val="tx1">
                    <a:tint val="75000"/>
                  </a:schemeClr>
                </a:solidFill>
              </a:defRPr>
            </a:lvl4pPr>
            <a:lvl5pPr marL="10224089" indent="0">
              <a:buNone/>
              <a:defRPr sz="8945">
                <a:solidFill>
                  <a:schemeClr val="tx1">
                    <a:tint val="75000"/>
                  </a:schemeClr>
                </a:solidFill>
              </a:defRPr>
            </a:lvl5pPr>
            <a:lvl6pPr marL="12780112" indent="0">
              <a:buNone/>
              <a:defRPr sz="8945">
                <a:solidFill>
                  <a:schemeClr val="tx1">
                    <a:tint val="75000"/>
                  </a:schemeClr>
                </a:solidFill>
              </a:defRPr>
            </a:lvl6pPr>
            <a:lvl7pPr marL="15336134" indent="0">
              <a:buNone/>
              <a:defRPr sz="8945">
                <a:solidFill>
                  <a:schemeClr val="tx1">
                    <a:tint val="75000"/>
                  </a:schemeClr>
                </a:solidFill>
              </a:defRPr>
            </a:lvl7pPr>
            <a:lvl8pPr marL="17892156" indent="0">
              <a:buNone/>
              <a:defRPr sz="8945">
                <a:solidFill>
                  <a:schemeClr val="tx1">
                    <a:tint val="75000"/>
                  </a:schemeClr>
                </a:solidFill>
              </a:defRPr>
            </a:lvl8pPr>
            <a:lvl9pPr marL="20448179" indent="0">
              <a:buNone/>
              <a:defRPr sz="89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897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14546" y="11500170"/>
            <a:ext cx="21726287" cy="27410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79842" y="11500170"/>
            <a:ext cx="21726287" cy="27410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338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1205" y="2300044"/>
            <a:ext cx="44091582" cy="8350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1211" y="10590160"/>
            <a:ext cx="21626438" cy="5190073"/>
          </a:xfrm>
        </p:spPr>
        <p:txBody>
          <a:bodyPr anchor="b"/>
          <a:lstStyle>
            <a:lvl1pPr marL="0" indent="0">
              <a:buNone/>
              <a:defRPr sz="13417" b="1"/>
            </a:lvl1pPr>
            <a:lvl2pPr marL="2556022" indent="0">
              <a:buNone/>
              <a:defRPr sz="11181" b="1"/>
            </a:lvl2pPr>
            <a:lvl3pPr marL="5112045" indent="0">
              <a:buNone/>
              <a:defRPr sz="10063" b="1"/>
            </a:lvl3pPr>
            <a:lvl4pPr marL="7668067" indent="0">
              <a:buNone/>
              <a:defRPr sz="8945" b="1"/>
            </a:lvl4pPr>
            <a:lvl5pPr marL="10224089" indent="0">
              <a:buNone/>
              <a:defRPr sz="8945" b="1"/>
            </a:lvl5pPr>
            <a:lvl6pPr marL="12780112" indent="0">
              <a:buNone/>
              <a:defRPr sz="8945" b="1"/>
            </a:lvl6pPr>
            <a:lvl7pPr marL="15336134" indent="0">
              <a:buNone/>
              <a:defRPr sz="8945" b="1"/>
            </a:lvl7pPr>
            <a:lvl8pPr marL="17892156" indent="0">
              <a:buNone/>
              <a:defRPr sz="8945" b="1"/>
            </a:lvl8pPr>
            <a:lvl9pPr marL="20448179" indent="0">
              <a:buNone/>
              <a:defRPr sz="894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21211" y="15780233"/>
            <a:ext cx="21626438" cy="23210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879845" y="10590160"/>
            <a:ext cx="21732945" cy="5190073"/>
          </a:xfrm>
        </p:spPr>
        <p:txBody>
          <a:bodyPr anchor="b"/>
          <a:lstStyle>
            <a:lvl1pPr marL="0" indent="0">
              <a:buNone/>
              <a:defRPr sz="13417" b="1"/>
            </a:lvl1pPr>
            <a:lvl2pPr marL="2556022" indent="0">
              <a:buNone/>
              <a:defRPr sz="11181" b="1"/>
            </a:lvl2pPr>
            <a:lvl3pPr marL="5112045" indent="0">
              <a:buNone/>
              <a:defRPr sz="10063" b="1"/>
            </a:lvl3pPr>
            <a:lvl4pPr marL="7668067" indent="0">
              <a:buNone/>
              <a:defRPr sz="8945" b="1"/>
            </a:lvl4pPr>
            <a:lvl5pPr marL="10224089" indent="0">
              <a:buNone/>
              <a:defRPr sz="8945" b="1"/>
            </a:lvl5pPr>
            <a:lvl6pPr marL="12780112" indent="0">
              <a:buNone/>
              <a:defRPr sz="8945" b="1"/>
            </a:lvl6pPr>
            <a:lvl7pPr marL="15336134" indent="0">
              <a:buNone/>
              <a:defRPr sz="8945" b="1"/>
            </a:lvl7pPr>
            <a:lvl8pPr marL="17892156" indent="0">
              <a:buNone/>
              <a:defRPr sz="8945" b="1"/>
            </a:lvl8pPr>
            <a:lvl9pPr marL="20448179" indent="0">
              <a:buNone/>
              <a:defRPr sz="894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879845" y="15780233"/>
            <a:ext cx="21732945" cy="23210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677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911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165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1205" y="2880042"/>
            <a:ext cx="16487748" cy="10080149"/>
          </a:xfrm>
        </p:spPr>
        <p:txBody>
          <a:bodyPr anchor="b"/>
          <a:lstStyle>
            <a:lvl1pPr>
              <a:defRPr sz="178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32945" y="6220102"/>
            <a:ext cx="25879842" cy="30700453"/>
          </a:xfrm>
        </p:spPr>
        <p:txBody>
          <a:bodyPr/>
          <a:lstStyle>
            <a:lvl1pPr>
              <a:defRPr sz="17890"/>
            </a:lvl1pPr>
            <a:lvl2pPr>
              <a:defRPr sz="15654"/>
            </a:lvl2pPr>
            <a:lvl3pPr>
              <a:defRPr sz="13417"/>
            </a:lvl3pPr>
            <a:lvl4pPr>
              <a:defRPr sz="11181"/>
            </a:lvl4pPr>
            <a:lvl5pPr>
              <a:defRPr sz="11181"/>
            </a:lvl5pPr>
            <a:lvl6pPr>
              <a:defRPr sz="11181"/>
            </a:lvl6pPr>
            <a:lvl7pPr>
              <a:defRPr sz="11181"/>
            </a:lvl7pPr>
            <a:lvl8pPr>
              <a:defRPr sz="11181"/>
            </a:lvl8pPr>
            <a:lvl9pPr>
              <a:defRPr sz="111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1205" y="12960191"/>
            <a:ext cx="16487748" cy="24010358"/>
          </a:xfrm>
        </p:spPr>
        <p:txBody>
          <a:bodyPr/>
          <a:lstStyle>
            <a:lvl1pPr marL="0" indent="0">
              <a:buNone/>
              <a:defRPr sz="8945"/>
            </a:lvl1pPr>
            <a:lvl2pPr marL="2556022" indent="0">
              <a:buNone/>
              <a:defRPr sz="7827"/>
            </a:lvl2pPr>
            <a:lvl3pPr marL="5112045" indent="0">
              <a:buNone/>
              <a:defRPr sz="6709"/>
            </a:lvl3pPr>
            <a:lvl4pPr marL="7668067" indent="0">
              <a:buNone/>
              <a:defRPr sz="5591"/>
            </a:lvl4pPr>
            <a:lvl5pPr marL="10224089" indent="0">
              <a:buNone/>
              <a:defRPr sz="5591"/>
            </a:lvl5pPr>
            <a:lvl6pPr marL="12780112" indent="0">
              <a:buNone/>
              <a:defRPr sz="5591"/>
            </a:lvl6pPr>
            <a:lvl7pPr marL="15336134" indent="0">
              <a:buNone/>
              <a:defRPr sz="5591"/>
            </a:lvl7pPr>
            <a:lvl8pPr marL="17892156" indent="0">
              <a:buNone/>
              <a:defRPr sz="5591"/>
            </a:lvl8pPr>
            <a:lvl9pPr marL="20448179" indent="0">
              <a:buNone/>
              <a:defRPr sz="559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40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210ECEC-97D7-5873-3CFF-DD9E780BB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5104" y="2299232"/>
            <a:ext cx="44090468" cy="35802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CA3CF4F-BB05-D473-1D24-C91C6A191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15104" y="11500689"/>
            <a:ext cx="44090468" cy="268951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594783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1092068" rtl="0" eaLnBrk="1" latinLnBrk="0" hangingPunct="1">
        <a:lnSpc>
          <a:spcPct val="100000"/>
        </a:lnSpc>
        <a:spcBef>
          <a:spcPct val="0"/>
        </a:spcBef>
        <a:buNone/>
        <a:defRPr sz="5374" b="1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273017" indent="-273017" algn="l" defTabSz="1092068" rtl="0" eaLnBrk="1" latinLnBrk="0" hangingPunct="1">
        <a:lnSpc>
          <a:spcPts val="4299"/>
        </a:lnSpc>
        <a:spcBef>
          <a:spcPts val="0"/>
        </a:spcBef>
        <a:buFont typeface="Arial" panose="020B0604020202020204" pitchFamily="34" charset="0"/>
        <a:buChar char="•"/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819051" indent="-273017" algn="l" defTabSz="1092068" rtl="0" eaLnBrk="1" latinLnBrk="0" hangingPunct="1">
        <a:lnSpc>
          <a:spcPts val="4299"/>
        </a:lnSpc>
        <a:spcBef>
          <a:spcPts val="0"/>
        </a:spcBef>
        <a:buFont typeface="Arial" panose="020B0604020202020204" pitchFamily="34" charset="0"/>
        <a:buChar char="•"/>
        <a:defRPr sz="2747" kern="1200">
          <a:solidFill>
            <a:schemeClr val="tx1"/>
          </a:solidFill>
          <a:latin typeface="+mn-lt"/>
          <a:ea typeface="+mn-ea"/>
          <a:cs typeface="+mn-cs"/>
        </a:defRPr>
      </a:lvl2pPr>
      <a:lvl3pPr marL="1365085" indent="-273017" algn="l" defTabSz="1092068" rtl="0" eaLnBrk="1" latinLnBrk="0" hangingPunct="1">
        <a:lnSpc>
          <a:spcPts val="4299"/>
        </a:lnSpc>
        <a:spcBef>
          <a:spcPts val="0"/>
        </a:spcBef>
        <a:buFont typeface="Arial" panose="020B0604020202020204" pitchFamily="34" charset="0"/>
        <a:buChar char="•"/>
        <a:defRPr sz="2747" kern="1200">
          <a:solidFill>
            <a:schemeClr val="tx1"/>
          </a:solidFill>
          <a:latin typeface="+mn-lt"/>
          <a:ea typeface="+mn-ea"/>
          <a:cs typeface="+mn-cs"/>
        </a:defRPr>
      </a:lvl3pPr>
      <a:lvl4pPr marL="1911119" indent="-273017" algn="l" defTabSz="1092068" rtl="0" eaLnBrk="1" latinLnBrk="0" hangingPunct="1">
        <a:lnSpc>
          <a:spcPts val="4299"/>
        </a:lnSpc>
        <a:spcBef>
          <a:spcPts val="0"/>
        </a:spcBef>
        <a:buFont typeface="Arial" panose="020B0604020202020204" pitchFamily="34" charset="0"/>
        <a:buChar char="•"/>
        <a:defRPr sz="2747" kern="1200">
          <a:solidFill>
            <a:schemeClr val="tx1"/>
          </a:solidFill>
          <a:latin typeface="+mn-lt"/>
          <a:ea typeface="+mn-ea"/>
          <a:cs typeface="+mn-cs"/>
        </a:defRPr>
      </a:lvl4pPr>
      <a:lvl5pPr marL="2457153" indent="-273017" algn="l" defTabSz="1092068" rtl="0" eaLnBrk="1" latinLnBrk="0" hangingPunct="1">
        <a:lnSpc>
          <a:spcPts val="4299"/>
        </a:lnSpc>
        <a:spcBef>
          <a:spcPts val="0"/>
        </a:spcBef>
        <a:buFont typeface="Arial" panose="020B0604020202020204" pitchFamily="34" charset="0"/>
        <a:buChar char="•"/>
        <a:defRPr sz="2747" kern="1200">
          <a:solidFill>
            <a:schemeClr val="tx1"/>
          </a:solidFill>
          <a:latin typeface="+mn-lt"/>
          <a:ea typeface="+mn-ea"/>
          <a:cs typeface="+mn-cs"/>
        </a:defRPr>
      </a:lvl5pPr>
      <a:lvl6pPr marL="3003187" indent="-273017" algn="l" defTabSz="1092068" rtl="0" eaLnBrk="1" latinLnBrk="0" hangingPunct="1">
        <a:lnSpc>
          <a:spcPct val="90000"/>
        </a:lnSpc>
        <a:spcBef>
          <a:spcPts val="597"/>
        </a:spcBef>
        <a:buFont typeface="Arial" panose="020B0604020202020204" pitchFamily="34" charset="0"/>
        <a:buChar char="•"/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549221" indent="-273017" algn="l" defTabSz="1092068" rtl="0" eaLnBrk="1" latinLnBrk="0" hangingPunct="1">
        <a:lnSpc>
          <a:spcPct val="90000"/>
        </a:lnSpc>
        <a:spcBef>
          <a:spcPts val="597"/>
        </a:spcBef>
        <a:buFont typeface="Arial" panose="020B0604020202020204" pitchFamily="34" charset="0"/>
        <a:buChar char="•"/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4095255" indent="-273017" algn="l" defTabSz="1092068" rtl="0" eaLnBrk="1" latinLnBrk="0" hangingPunct="1">
        <a:lnSpc>
          <a:spcPct val="90000"/>
        </a:lnSpc>
        <a:spcBef>
          <a:spcPts val="597"/>
        </a:spcBef>
        <a:buFont typeface="Arial" panose="020B0604020202020204" pitchFamily="34" charset="0"/>
        <a:buChar char="•"/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641289" indent="-273017" algn="l" defTabSz="1092068" rtl="0" eaLnBrk="1" latinLnBrk="0" hangingPunct="1">
        <a:lnSpc>
          <a:spcPct val="90000"/>
        </a:lnSpc>
        <a:spcBef>
          <a:spcPts val="597"/>
        </a:spcBef>
        <a:buFont typeface="Arial" panose="020B0604020202020204" pitchFamily="34" charset="0"/>
        <a:buChar char="•"/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092068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6034" algn="l" defTabSz="1092068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92068" algn="l" defTabSz="1092068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8102" algn="l" defTabSz="1092068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84136" algn="l" defTabSz="1092068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30170" algn="l" defTabSz="1092068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76204" algn="l" defTabSz="1092068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22238" algn="l" defTabSz="1092068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68272" algn="l" defTabSz="1092068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581" userDrawn="1">
          <p15:clr>
            <a:srgbClr val="F26B43"/>
          </p15:clr>
        </p15:guide>
        <p15:guide id="2" pos="15559" userDrawn="1">
          <p15:clr>
            <a:srgbClr val="F26B43"/>
          </p15:clr>
        </p15:guide>
        <p15:guide id="3" pos="1095" userDrawn="1">
          <p15:clr>
            <a:srgbClr val="F26B43"/>
          </p15:clr>
        </p15:guide>
        <p15:guide id="4" pos="7813" userDrawn="1">
          <p15:clr>
            <a:srgbClr val="F26B43"/>
          </p15:clr>
        </p15:guide>
        <p15:guide id="5" pos="8841" userDrawn="1">
          <p15:clr>
            <a:srgbClr val="F26B43"/>
          </p15:clr>
        </p15:guide>
        <p15:guide id="6" pos="16643" userDrawn="1">
          <p15:clr>
            <a:srgbClr val="F26B43"/>
          </p15:clr>
        </p15:guide>
        <p15:guide id="7" pos="24389" userDrawn="1">
          <p15:clr>
            <a:srgbClr val="F26B43"/>
          </p15:clr>
        </p15:guide>
        <p15:guide id="8" pos="23361" userDrawn="1">
          <p15:clr>
            <a:srgbClr val="F26B43"/>
          </p15:clr>
        </p15:guide>
        <p15:guide id="9" pos="31107" userDrawn="1">
          <p15:clr>
            <a:srgbClr val="F26B43"/>
          </p15:clr>
        </p15:guide>
        <p15:guide id="10" orient="horz" pos="23315" userDrawn="1">
          <p15:clr>
            <a:srgbClr val="F26B43"/>
          </p15:clr>
        </p15:guide>
        <p15:guide id="11" orient="horz" pos="2512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14547" y="2300044"/>
            <a:ext cx="44091582" cy="835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14547" y="11500170"/>
            <a:ext cx="44091582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14546" y="40040601"/>
            <a:ext cx="11502152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33724" y="40040601"/>
            <a:ext cx="17253228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103977" y="40040601"/>
            <a:ext cx="11502152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964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txStyles>
    <p:titleStyle>
      <a:lvl1pPr algn="l" defTabSz="5112045" rtl="0" eaLnBrk="1" latinLnBrk="0" hangingPunct="1">
        <a:lnSpc>
          <a:spcPct val="90000"/>
        </a:lnSpc>
        <a:spcBef>
          <a:spcPct val="0"/>
        </a:spcBef>
        <a:buNone/>
        <a:defRPr sz="245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78011" indent="-1278011" algn="l" defTabSz="5112045" rtl="0" eaLnBrk="1" latinLnBrk="0" hangingPunct="1">
        <a:lnSpc>
          <a:spcPct val="90000"/>
        </a:lnSpc>
        <a:spcBef>
          <a:spcPts val="5591"/>
        </a:spcBef>
        <a:buFont typeface="Arial" panose="020B0604020202020204" pitchFamily="34" charset="0"/>
        <a:buChar char="•"/>
        <a:defRPr sz="15654" kern="1200">
          <a:solidFill>
            <a:schemeClr val="tx1"/>
          </a:solidFill>
          <a:latin typeface="+mn-lt"/>
          <a:ea typeface="+mn-ea"/>
          <a:cs typeface="+mn-cs"/>
        </a:defRPr>
      </a:lvl1pPr>
      <a:lvl2pPr marL="3834033" indent="-1278011" algn="l" defTabSz="5112045" rtl="0" eaLnBrk="1" latinLnBrk="0" hangingPunct="1">
        <a:lnSpc>
          <a:spcPct val="90000"/>
        </a:lnSpc>
        <a:spcBef>
          <a:spcPts val="2795"/>
        </a:spcBef>
        <a:buFont typeface="Arial" panose="020B0604020202020204" pitchFamily="34" charset="0"/>
        <a:buChar char="•"/>
        <a:defRPr sz="13417" kern="1200">
          <a:solidFill>
            <a:schemeClr val="tx1"/>
          </a:solidFill>
          <a:latin typeface="+mn-lt"/>
          <a:ea typeface="+mn-ea"/>
          <a:cs typeface="+mn-cs"/>
        </a:defRPr>
      </a:lvl2pPr>
      <a:lvl3pPr marL="6390056" indent="-1278011" algn="l" defTabSz="5112045" rtl="0" eaLnBrk="1" latinLnBrk="0" hangingPunct="1">
        <a:lnSpc>
          <a:spcPct val="90000"/>
        </a:lnSpc>
        <a:spcBef>
          <a:spcPts val="2795"/>
        </a:spcBef>
        <a:buFont typeface="Arial" panose="020B0604020202020204" pitchFamily="34" charset="0"/>
        <a:buChar char="•"/>
        <a:defRPr sz="11181" kern="1200">
          <a:solidFill>
            <a:schemeClr val="tx1"/>
          </a:solidFill>
          <a:latin typeface="+mn-lt"/>
          <a:ea typeface="+mn-ea"/>
          <a:cs typeface="+mn-cs"/>
        </a:defRPr>
      </a:lvl3pPr>
      <a:lvl4pPr marL="8946078" indent="-1278011" algn="l" defTabSz="5112045" rtl="0" eaLnBrk="1" latinLnBrk="0" hangingPunct="1">
        <a:lnSpc>
          <a:spcPct val="90000"/>
        </a:lnSpc>
        <a:spcBef>
          <a:spcPts val="2795"/>
        </a:spcBef>
        <a:buFont typeface="Arial" panose="020B0604020202020204" pitchFamily="34" charset="0"/>
        <a:buChar char="•"/>
        <a:defRPr sz="10063" kern="1200">
          <a:solidFill>
            <a:schemeClr val="tx1"/>
          </a:solidFill>
          <a:latin typeface="+mn-lt"/>
          <a:ea typeface="+mn-ea"/>
          <a:cs typeface="+mn-cs"/>
        </a:defRPr>
      </a:lvl4pPr>
      <a:lvl5pPr marL="11502100" indent="-1278011" algn="l" defTabSz="5112045" rtl="0" eaLnBrk="1" latinLnBrk="0" hangingPunct="1">
        <a:lnSpc>
          <a:spcPct val="90000"/>
        </a:lnSpc>
        <a:spcBef>
          <a:spcPts val="2795"/>
        </a:spcBef>
        <a:buFont typeface="Arial" panose="020B0604020202020204" pitchFamily="34" charset="0"/>
        <a:buChar char="•"/>
        <a:defRPr sz="10063" kern="1200">
          <a:solidFill>
            <a:schemeClr val="tx1"/>
          </a:solidFill>
          <a:latin typeface="+mn-lt"/>
          <a:ea typeface="+mn-ea"/>
          <a:cs typeface="+mn-cs"/>
        </a:defRPr>
      </a:lvl5pPr>
      <a:lvl6pPr marL="14058123" indent="-1278011" algn="l" defTabSz="5112045" rtl="0" eaLnBrk="1" latinLnBrk="0" hangingPunct="1">
        <a:lnSpc>
          <a:spcPct val="90000"/>
        </a:lnSpc>
        <a:spcBef>
          <a:spcPts val="2795"/>
        </a:spcBef>
        <a:buFont typeface="Arial" panose="020B0604020202020204" pitchFamily="34" charset="0"/>
        <a:buChar char="•"/>
        <a:defRPr sz="10063" kern="1200">
          <a:solidFill>
            <a:schemeClr val="tx1"/>
          </a:solidFill>
          <a:latin typeface="+mn-lt"/>
          <a:ea typeface="+mn-ea"/>
          <a:cs typeface="+mn-cs"/>
        </a:defRPr>
      </a:lvl6pPr>
      <a:lvl7pPr marL="16614145" indent="-1278011" algn="l" defTabSz="5112045" rtl="0" eaLnBrk="1" latinLnBrk="0" hangingPunct="1">
        <a:lnSpc>
          <a:spcPct val="90000"/>
        </a:lnSpc>
        <a:spcBef>
          <a:spcPts val="2795"/>
        </a:spcBef>
        <a:buFont typeface="Arial" panose="020B0604020202020204" pitchFamily="34" charset="0"/>
        <a:buChar char="•"/>
        <a:defRPr sz="10063" kern="1200">
          <a:solidFill>
            <a:schemeClr val="tx1"/>
          </a:solidFill>
          <a:latin typeface="+mn-lt"/>
          <a:ea typeface="+mn-ea"/>
          <a:cs typeface="+mn-cs"/>
        </a:defRPr>
      </a:lvl7pPr>
      <a:lvl8pPr marL="19170167" indent="-1278011" algn="l" defTabSz="5112045" rtl="0" eaLnBrk="1" latinLnBrk="0" hangingPunct="1">
        <a:lnSpc>
          <a:spcPct val="90000"/>
        </a:lnSpc>
        <a:spcBef>
          <a:spcPts val="2795"/>
        </a:spcBef>
        <a:buFont typeface="Arial" panose="020B0604020202020204" pitchFamily="34" charset="0"/>
        <a:buChar char="•"/>
        <a:defRPr sz="10063" kern="1200">
          <a:solidFill>
            <a:schemeClr val="tx1"/>
          </a:solidFill>
          <a:latin typeface="+mn-lt"/>
          <a:ea typeface="+mn-ea"/>
          <a:cs typeface="+mn-cs"/>
        </a:defRPr>
      </a:lvl8pPr>
      <a:lvl9pPr marL="21726190" indent="-1278011" algn="l" defTabSz="5112045" rtl="0" eaLnBrk="1" latinLnBrk="0" hangingPunct="1">
        <a:lnSpc>
          <a:spcPct val="90000"/>
        </a:lnSpc>
        <a:spcBef>
          <a:spcPts val="2795"/>
        </a:spcBef>
        <a:buFont typeface="Arial" panose="020B0604020202020204" pitchFamily="34" charset="0"/>
        <a:buChar char="•"/>
        <a:defRPr sz="100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12045" rtl="0" eaLnBrk="1" latinLnBrk="0" hangingPunct="1">
        <a:defRPr sz="10063" kern="1200">
          <a:solidFill>
            <a:schemeClr val="tx1"/>
          </a:solidFill>
          <a:latin typeface="+mn-lt"/>
          <a:ea typeface="+mn-ea"/>
          <a:cs typeface="+mn-cs"/>
        </a:defRPr>
      </a:lvl1pPr>
      <a:lvl2pPr marL="2556022" algn="l" defTabSz="5112045" rtl="0" eaLnBrk="1" latinLnBrk="0" hangingPunct="1">
        <a:defRPr sz="10063" kern="1200">
          <a:solidFill>
            <a:schemeClr val="tx1"/>
          </a:solidFill>
          <a:latin typeface="+mn-lt"/>
          <a:ea typeface="+mn-ea"/>
          <a:cs typeface="+mn-cs"/>
        </a:defRPr>
      </a:lvl2pPr>
      <a:lvl3pPr marL="5112045" algn="l" defTabSz="5112045" rtl="0" eaLnBrk="1" latinLnBrk="0" hangingPunct="1">
        <a:defRPr sz="10063" kern="1200">
          <a:solidFill>
            <a:schemeClr val="tx1"/>
          </a:solidFill>
          <a:latin typeface="+mn-lt"/>
          <a:ea typeface="+mn-ea"/>
          <a:cs typeface="+mn-cs"/>
        </a:defRPr>
      </a:lvl3pPr>
      <a:lvl4pPr marL="7668067" algn="l" defTabSz="5112045" rtl="0" eaLnBrk="1" latinLnBrk="0" hangingPunct="1">
        <a:defRPr sz="10063" kern="1200">
          <a:solidFill>
            <a:schemeClr val="tx1"/>
          </a:solidFill>
          <a:latin typeface="+mn-lt"/>
          <a:ea typeface="+mn-ea"/>
          <a:cs typeface="+mn-cs"/>
        </a:defRPr>
      </a:lvl4pPr>
      <a:lvl5pPr marL="10224089" algn="l" defTabSz="5112045" rtl="0" eaLnBrk="1" latinLnBrk="0" hangingPunct="1">
        <a:defRPr sz="10063" kern="1200">
          <a:solidFill>
            <a:schemeClr val="tx1"/>
          </a:solidFill>
          <a:latin typeface="+mn-lt"/>
          <a:ea typeface="+mn-ea"/>
          <a:cs typeface="+mn-cs"/>
        </a:defRPr>
      </a:lvl5pPr>
      <a:lvl6pPr marL="12780112" algn="l" defTabSz="5112045" rtl="0" eaLnBrk="1" latinLnBrk="0" hangingPunct="1">
        <a:defRPr sz="10063" kern="1200">
          <a:solidFill>
            <a:schemeClr val="tx1"/>
          </a:solidFill>
          <a:latin typeface="+mn-lt"/>
          <a:ea typeface="+mn-ea"/>
          <a:cs typeface="+mn-cs"/>
        </a:defRPr>
      </a:lvl6pPr>
      <a:lvl7pPr marL="15336134" algn="l" defTabSz="5112045" rtl="0" eaLnBrk="1" latinLnBrk="0" hangingPunct="1">
        <a:defRPr sz="10063" kern="1200">
          <a:solidFill>
            <a:schemeClr val="tx1"/>
          </a:solidFill>
          <a:latin typeface="+mn-lt"/>
          <a:ea typeface="+mn-ea"/>
          <a:cs typeface="+mn-cs"/>
        </a:defRPr>
      </a:lvl7pPr>
      <a:lvl8pPr marL="17892156" algn="l" defTabSz="5112045" rtl="0" eaLnBrk="1" latinLnBrk="0" hangingPunct="1">
        <a:defRPr sz="10063" kern="1200">
          <a:solidFill>
            <a:schemeClr val="tx1"/>
          </a:solidFill>
          <a:latin typeface="+mn-lt"/>
          <a:ea typeface="+mn-ea"/>
          <a:cs typeface="+mn-cs"/>
        </a:defRPr>
      </a:lvl8pPr>
      <a:lvl9pPr marL="20448179" algn="l" defTabSz="5112045" rtl="0" eaLnBrk="1" latinLnBrk="0" hangingPunct="1">
        <a:defRPr sz="100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581" userDrawn="1">
          <p15:clr>
            <a:srgbClr val="F26B43"/>
          </p15:clr>
        </p15:guide>
        <p15:guide id="2" pos="15559" userDrawn="1">
          <p15:clr>
            <a:srgbClr val="F26B43"/>
          </p15:clr>
        </p15:guide>
        <p15:guide id="3" pos="1095" userDrawn="1">
          <p15:clr>
            <a:srgbClr val="F26B43"/>
          </p15:clr>
        </p15:guide>
        <p15:guide id="4" pos="7813" userDrawn="1">
          <p15:clr>
            <a:srgbClr val="F26B43"/>
          </p15:clr>
        </p15:guide>
        <p15:guide id="5" pos="8841" userDrawn="1">
          <p15:clr>
            <a:srgbClr val="F26B43"/>
          </p15:clr>
        </p15:guide>
        <p15:guide id="6" pos="16643" userDrawn="1">
          <p15:clr>
            <a:srgbClr val="F26B43"/>
          </p15:clr>
        </p15:guide>
        <p15:guide id="7" pos="24389" userDrawn="1">
          <p15:clr>
            <a:srgbClr val="F26B43"/>
          </p15:clr>
        </p15:guide>
        <p15:guide id="8" pos="23361" userDrawn="1">
          <p15:clr>
            <a:srgbClr val="F26B43"/>
          </p15:clr>
        </p15:guide>
        <p15:guide id="9" pos="31107" userDrawn="1">
          <p15:clr>
            <a:srgbClr val="F26B43"/>
          </p15:clr>
        </p15:guide>
        <p15:guide id="10" orient="horz" pos="23315" userDrawn="1">
          <p15:clr>
            <a:srgbClr val="F26B43"/>
          </p15:clr>
        </p15:guide>
        <p15:guide id="11" orient="horz" pos="251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5.bin"/><Relationship Id="rId18" Type="http://schemas.openxmlformats.org/officeDocument/2006/relationships/image" Target="../media/image9.emf"/><Relationship Id="rId26" Type="http://schemas.microsoft.com/office/2007/relationships/hdphoto" Target="../media/hdphoto3.wdp"/><Relationship Id="rId39" Type="http://schemas.openxmlformats.org/officeDocument/2006/relationships/image" Target="../media/image20.emf"/><Relationship Id="rId21" Type="http://schemas.openxmlformats.org/officeDocument/2006/relationships/image" Target="../media/image11.png"/><Relationship Id="rId34" Type="http://schemas.openxmlformats.org/officeDocument/2006/relationships/image" Target="../media/image17.emf"/><Relationship Id="rId42" Type="http://schemas.openxmlformats.org/officeDocument/2006/relationships/oleObject" Target="../embeddings/oleObject13.bin"/><Relationship Id="rId47" Type="http://schemas.microsoft.com/office/2007/relationships/hdphoto" Target="../media/hdphoto7.wdp"/><Relationship Id="rId50" Type="http://schemas.openxmlformats.org/officeDocument/2006/relationships/image" Target="../media/image26.png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emf"/><Relationship Id="rId29" Type="http://schemas.openxmlformats.org/officeDocument/2006/relationships/image" Target="../media/image15.png"/><Relationship Id="rId11" Type="http://schemas.openxmlformats.org/officeDocument/2006/relationships/oleObject" Target="../embeddings/oleObject4.bin"/><Relationship Id="rId24" Type="http://schemas.microsoft.com/office/2007/relationships/hdphoto" Target="../media/hdphoto2.wdp"/><Relationship Id="rId32" Type="http://schemas.microsoft.com/office/2007/relationships/hdphoto" Target="../media/hdphoto6.wdp"/><Relationship Id="rId37" Type="http://schemas.openxmlformats.org/officeDocument/2006/relationships/image" Target="../media/image19.emf"/><Relationship Id="rId40" Type="http://schemas.openxmlformats.org/officeDocument/2006/relationships/oleObject" Target="../embeddings/oleObject12.bin"/><Relationship Id="rId45" Type="http://schemas.openxmlformats.org/officeDocument/2006/relationships/image" Target="../media/image23.emf"/><Relationship Id="rId53" Type="http://schemas.microsoft.com/office/2007/relationships/hdphoto" Target="../media/hdphoto10.wdp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.emf"/><Relationship Id="rId19" Type="http://schemas.openxmlformats.org/officeDocument/2006/relationships/oleObject" Target="../embeddings/oleObject8.bin"/><Relationship Id="rId31" Type="http://schemas.openxmlformats.org/officeDocument/2006/relationships/image" Target="../media/image16.png"/><Relationship Id="rId44" Type="http://schemas.openxmlformats.org/officeDocument/2006/relationships/oleObject" Target="../embeddings/oleObject14.bin"/><Relationship Id="rId52" Type="http://schemas.openxmlformats.org/officeDocument/2006/relationships/image" Target="../media/image27.png"/><Relationship Id="rId4" Type="http://schemas.openxmlformats.org/officeDocument/2006/relationships/hyperlink" Target="http://www.ncardia.com/" TargetMode="Externa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7.emf"/><Relationship Id="rId22" Type="http://schemas.microsoft.com/office/2007/relationships/hdphoto" Target="../media/hdphoto1.wdp"/><Relationship Id="rId27" Type="http://schemas.openxmlformats.org/officeDocument/2006/relationships/image" Target="../media/image14.png"/><Relationship Id="rId30" Type="http://schemas.microsoft.com/office/2007/relationships/hdphoto" Target="../media/hdphoto5.wdp"/><Relationship Id="rId35" Type="http://schemas.openxmlformats.org/officeDocument/2006/relationships/image" Target="../media/image18.png"/><Relationship Id="rId43" Type="http://schemas.openxmlformats.org/officeDocument/2006/relationships/image" Target="../media/image22.emf"/><Relationship Id="rId48" Type="http://schemas.openxmlformats.org/officeDocument/2006/relationships/image" Target="../media/image25.png"/><Relationship Id="rId8" Type="http://schemas.openxmlformats.org/officeDocument/2006/relationships/image" Target="../media/image4.emf"/><Relationship Id="rId51" Type="http://schemas.microsoft.com/office/2007/relationships/hdphoto" Target="../media/hdphoto9.wdp"/><Relationship Id="rId3" Type="http://schemas.microsoft.com/office/2018/10/relationships/comments" Target="../comments/modernComment_102_3AA0F487.xml"/><Relationship Id="rId12" Type="http://schemas.openxmlformats.org/officeDocument/2006/relationships/image" Target="../media/image6.emf"/><Relationship Id="rId17" Type="http://schemas.openxmlformats.org/officeDocument/2006/relationships/oleObject" Target="../embeddings/oleObject7.bin"/><Relationship Id="rId25" Type="http://schemas.openxmlformats.org/officeDocument/2006/relationships/image" Target="../media/image13.png"/><Relationship Id="rId33" Type="http://schemas.openxmlformats.org/officeDocument/2006/relationships/oleObject" Target="../embeddings/oleObject9.bin"/><Relationship Id="rId38" Type="http://schemas.openxmlformats.org/officeDocument/2006/relationships/oleObject" Target="../embeddings/oleObject11.bin"/><Relationship Id="rId46" Type="http://schemas.openxmlformats.org/officeDocument/2006/relationships/image" Target="../media/image24.png"/><Relationship Id="rId20" Type="http://schemas.openxmlformats.org/officeDocument/2006/relationships/image" Target="../media/image10.emf"/><Relationship Id="rId41" Type="http://schemas.openxmlformats.org/officeDocument/2006/relationships/image" Target="../media/image21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emf"/><Relationship Id="rId15" Type="http://schemas.openxmlformats.org/officeDocument/2006/relationships/oleObject" Target="../embeddings/oleObject6.bin"/><Relationship Id="rId23" Type="http://schemas.openxmlformats.org/officeDocument/2006/relationships/image" Target="../media/image12.png"/><Relationship Id="rId28" Type="http://schemas.microsoft.com/office/2007/relationships/hdphoto" Target="../media/hdphoto4.wdp"/><Relationship Id="rId36" Type="http://schemas.openxmlformats.org/officeDocument/2006/relationships/oleObject" Target="../embeddings/oleObject10.bin"/><Relationship Id="rId4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B525DEE-FE2D-CF44-C07B-B29E9D3BB819}"/>
              </a:ext>
            </a:extLst>
          </p:cNvPr>
          <p:cNvCxnSpPr>
            <a:cxnSpLocks/>
          </p:cNvCxnSpPr>
          <p:nvPr/>
        </p:nvCxnSpPr>
        <p:spPr>
          <a:xfrm>
            <a:off x="5702356" y="28401535"/>
            <a:ext cx="0" cy="3007196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dash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8D0A2B50-11D9-4F0B-8083-574EDB32C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Bef>
                <a:spcPts val="2866"/>
              </a:spcBef>
            </a:pPr>
            <a:r>
              <a:rPr lang="en-GB" b="1" dirty="0">
                <a:latin typeface="GT America" panose="00000500000000000000"/>
                <a:cs typeface="Arial"/>
              </a:rPr>
              <a:t>Questions? Contact us at: </a:t>
            </a:r>
            <a:r>
              <a:rPr lang="en-GB" b="1" u="sng" dirty="0">
                <a:latin typeface="GT America" panose="00000500000000000000"/>
                <a:cs typeface="Arial"/>
              </a:rPr>
              <a:t>support@ncardia.com</a:t>
            </a:r>
            <a:r>
              <a:rPr lang="en-GB" b="1" dirty="0">
                <a:latin typeface="GT America" panose="00000500000000000000"/>
                <a:cs typeface="Arial"/>
              </a:rPr>
              <a:t>,</a:t>
            </a:r>
            <a:r>
              <a:rPr lang="en-GB" b="1" u="sng" dirty="0">
                <a:latin typeface="GT America" panose="00000500000000000000"/>
                <a:cs typeface="Arial"/>
              </a:rPr>
              <a:t> </a:t>
            </a:r>
            <a:r>
              <a:rPr lang="en-GB" b="1" dirty="0">
                <a:latin typeface="GT America" panose="00000500000000000000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www.ncardia.com</a:t>
            </a:r>
            <a:endParaRPr lang="en-GB" b="1" u="sng" dirty="0">
              <a:latin typeface="GT America" panose="00000500000000000000"/>
              <a:cs typeface="Arial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F393F27-E79D-747A-FD30-0368FC1330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05268" y="4417365"/>
            <a:ext cx="23850330" cy="1654104"/>
          </a:xfrm>
        </p:spPr>
        <p:txBody>
          <a:bodyPr>
            <a:noAutofit/>
          </a:bodyPr>
          <a:lstStyle/>
          <a:p>
            <a:r>
              <a:rPr lang="en-US" sz="4400" dirty="0"/>
              <a:t>L. SMIT. VAN BERKEL, L. SMIT, J. COTOVIO, P. VAN LOENEN, M. ARGENZIANO , </a:t>
            </a:r>
            <a:r>
              <a:rPr lang="en-US" sz="4400" b="1" dirty="0"/>
              <a:t>S. JAIN</a:t>
            </a:r>
            <a:r>
              <a:rPr lang="en-US" sz="4400" dirty="0"/>
              <a:t>;</a:t>
            </a:r>
          </a:p>
          <a:p>
            <a:r>
              <a:rPr lang="en-US" sz="4400" dirty="0"/>
              <a:t>Ncardia Services BV Leiden, The Netherlands, support@ncardia.com, www.ncardia.com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2A5B8AB-D6E9-E3A1-0819-F6A06E1F5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309" y="1193503"/>
            <a:ext cx="36224765" cy="323639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571626"/>
                </a:solidFill>
              </a:rPr>
              <a:t>Evaluation of human induced pluripotent stem cell (hiPSC)-derived tri-culture as in vitro model for Alzheimer’s Disease   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85F12C0-E289-F72A-E626-3EA0C205AA4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38592" y="36366771"/>
            <a:ext cx="38763338" cy="887487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ts val="6569"/>
              </a:lnSpc>
            </a:pPr>
            <a:r>
              <a:rPr lang="en-US" dirty="0"/>
              <a:t>Ncardia developed a neuronal and tri-culture model for Alzheimer’s Disease suitable for screening of therapeutics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0C03981D-6339-EC82-81A2-785A99FE68B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40617" y="7737519"/>
            <a:ext cx="11073715" cy="18361758"/>
          </a:xfrm>
        </p:spPr>
        <p:txBody>
          <a:bodyPr/>
          <a:lstStyle/>
          <a:p>
            <a:pPr>
              <a:lnSpc>
                <a:spcPts val="5374"/>
              </a:lnSpc>
            </a:pPr>
            <a:r>
              <a:rPr lang="en-US" sz="4400" b="1" dirty="0">
                <a:solidFill>
                  <a:srgbClr val="571626"/>
                </a:solidFill>
              </a:rPr>
              <a:t>Background</a:t>
            </a:r>
          </a:p>
          <a:p>
            <a:pPr algn="just"/>
            <a:endParaRPr lang="en-US" sz="3600" dirty="0"/>
          </a:p>
          <a:p>
            <a:pPr algn="just">
              <a:spcAft>
                <a:spcPts val="1433"/>
              </a:spcAft>
            </a:pPr>
            <a:r>
              <a:rPr lang="en-US" sz="3200" dirty="0">
                <a:solidFill>
                  <a:srgbClr val="681300"/>
                </a:solidFill>
                <a:latin typeface="GT America" panose="00000500000000000000"/>
                <a:cs typeface="Arial"/>
              </a:rPr>
              <a:t>The development of physiologically relevant models for Alzheimer’s Disease (AD) remains a challenge with an unfilled gap in translatable human-based platforms. Ncardia developed human tri-culture models composed of neurons, astrocytes and microglia derived from iPSCs, resembling physiological conditions that allow modulation of neuroinflammation and neurodegeneration in vitro in the context of AD. </a:t>
            </a:r>
          </a:p>
          <a:p>
            <a:pPr algn="just">
              <a:spcAft>
                <a:spcPts val="1433"/>
              </a:spcAft>
            </a:pPr>
            <a:r>
              <a:rPr lang="en-US" sz="3200" dirty="0">
                <a:solidFill>
                  <a:srgbClr val="681300"/>
                </a:solidFill>
                <a:latin typeface="GT America" panose="00000500000000000000"/>
                <a:cs typeface="Arial"/>
              </a:rPr>
              <a:t>Firstly, we identified relevant triggers as TAU species capable of inducing cellular responses specific to AD pathology in cultures of microglia.</a:t>
            </a:r>
          </a:p>
          <a:p>
            <a:pPr algn="just">
              <a:spcAft>
                <a:spcPts val="1433"/>
              </a:spcAft>
            </a:pPr>
            <a:r>
              <a:rPr lang="en-US" sz="3200" dirty="0">
                <a:solidFill>
                  <a:srgbClr val="681300"/>
                </a:solidFill>
                <a:latin typeface="GT America" panose="00000500000000000000"/>
                <a:cs typeface="Arial"/>
              </a:rPr>
              <a:t>Secondly, we established a tauopathy model in the tri-culture system, by inducing the phosphorylation (</a:t>
            </a:r>
            <a:r>
              <a:rPr lang="en-US" sz="3200" dirty="0" err="1">
                <a:solidFill>
                  <a:srgbClr val="681300"/>
                </a:solidFill>
                <a:latin typeface="GT America" panose="00000500000000000000"/>
                <a:cs typeface="Arial"/>
              </a:rPr>
              <a:t>pTAU</a:t>
            </a:r>
            <a:r>
              <a:rPr lang="en-US" sz="3200" dirty="0">
                <a:solidFill>
                  <a:srgbClr val="681300"/>
                </a:solidFill>
                <a:latin typeface="GT America" panose="00000500000000000000"/>
                <a:cs typeface="Arial"/>
              </a:rPr>
              <a:t>), misfolding and aggregation of TAU, using different recombinant mutant TAU (pre-formed fibrils) PFFs. This approach enabled a multi-parametric readout of neuronal and glial phenotypes including activation of microglia and astrocytes in the tri-culture, and release of pro-inflammatory cytokines in the supernatants. </a:t>
            </a:r>
          </a:p>
          <a:p>
            <a:pPr algn="just"/>
            <a:r>
              <a:rPr lang="en-US" sz="3200" dirty="0">
                <a:solidFill>
                  <a:srgbClr val="681300"/>
                </a:solidFill>
                <a:latin typeface="GT America" panose="00000500000000000000"/>
                <a:cs typeface="Arial"/>
              </a:rPr>
              <a:t>The development and validation of models of relevant biological disease processes, such as microglia-neuron communication, provides insight on cellular interactions. Modeling these cellular interactions play a role in recognizing apoptotic neurons and modulating neuronal activity, which are crucial events in disease progression. Targeting these pathways in human models with a combination of clinically-relevant readouts allows evaluating the ability of therapeutics on rescuing not only primary, but also secondary and tertiary neuro-pathological signatures.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E8EC4BE-0E75-03FC-96C0-04CA98E9C6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660314" y="7595190"/>
            <a:ext cx="12425907" cy="760657"/>
          </a:xfrm>
        </p:spPr>
        <p:txBody>
          <a:bodyPr/>
          <a:lstStyle/>
          <a:p>
            <a:pPr>
              <a:lnSpc>
                <a:spcPts val="5374"/>
              </a:lnSpc>
            </a:pPr>
            <a:r>
              <a:rPr lang="en-US" sz="4400" b="1" dirty="0">
                <a:solidFill>
                  <a:srgbClr val="571626"/>
                </a:solidFill>
              </a:rPr>
              <a:t>1. AD related triggers in microglia monocultures</a:t>
            </a:r>
          </a:p>
        </p:txBody>
      </p:sp>
      <p:sp>
        <p:nvSpPr>
          <p:cNvPr id="58" name="Tijdelijke aanduiding voor tekst 57">
            <a:extLst>
              <a:ext uri="{FF2B5EF4-FFF2-40B4-BE49-F238E27FC236}">
                <a16:creationId xmlns:a16="http://schemas.microsoft.com/office/drawing/2014/main" id="{8FFF4EB8-5E0D-A91C-77BE-07DEB79D462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8524999" y="24955311"/>
            <a:ext cx="10662740" cy="11757386"/>
          </a:xfrm>
        </p:spPr>
        <p:txBody>
          <a:bodyPr/>
          <a:lstStyle/>
          <a:p>
            <a:pPr>
              <a:lnSpc>
                <a:spcPts val="5374"/>
              </a:lnSpc>
            </a:pPr>
            <a:r>
              <a:rPr lang="en-US" sz="3822" b="1" dirty="0">
                <a:solidFill>
                  <a:srgbClr val="571626"/>
                </a:solidFill>
                <a:latin typeface="GT America" panose="020B0604020202020204" charset="0"/>
              </a:rPr>
              <a:t>Conclusions</a:t>
            </a:r>
          </a:p>
          <a:p>
            <a:endParaRPr lang="en-US" sz="2747" dirty="0">
              <a:latin typeface="GT America" panose="020B0604020202020204" charset="0"/>
            </a:endParaRPr>
          </a:p>
          <a:p>
            <a:pPr marL="409525" indent="-409525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571626"/>
                </a:solidFill>
                <a:latin typeface="GT America" panose="020B0604020202020204" charset="0"/>
              </a:rPr>
              <a:t>Microglia cultures exposed </a:t>
            </a:r>
            <a:r>
              <a:rPr lang="en-US" sz="3200">
                <a:solidFill>
                  <a:srgbClr val="571626"/>
                </a:solidFill>
                <a:latin typeface="GT America" panose="020B0604020202020204" charset="0"/>
              </a:rPr>
              <a:t>to TAU </a:t>
            </a:r>
            <a:r>
              <a:rPr lang="en-US" sz="3200" dirty="0">
                <a:solidFill>
                  <a:srgbClr val="571626"/>
                </a:solidFill>
                <a:latin typeface="GT America" panose="020B0604020202020204" charset="0"/>
              </a:rPr>
              <a:t>PFFs species released higher levels of pro-inflammatory cytokines IL-6, IL-8, IL-1</a:t>
            </a:r>
            <a:r>
              <a:rPr lang="el-GR" sz="3200" dirty="0">
                <a:solidFill>
                  <a:srgbClr val="571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3200" dirty="0">
                <a:solidFill>
                  <a:srgbClr val="571626"/>
                </a:solidFill>
                <a:latin typeface="GT America" panose="020B0604020202020204" charset="0"/>
              </a:rPr>
              <a:t> and IL-10, an AD-related biomarker.</a:t>
            </a:r>
          </a:p>
          <a:p>
            <a:pPr marL="409525" indent="-409525" algn="just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571626"/>
              </a:solidFill>
              <a:latin typeface="GT America" panose="020B0604020202020204" charset="0"/>
            </a:endParaRPr>
          </a:p>
          <a:p>
            <a:pPr marL="409525" indent="-409525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571626"/>
                </a:solidFill>
                <a:latin typeface="GT America" panose="020B0604020202020204" charset="0"/>
              </a:rPr>
              <a:t>We observe increased levels of </a:t>
            </a:r>
            <a:r>
              <a:rPr lang="en-US" sz="3200" dirty="0" err="1">
                <a:solidFill>
                  <a:srgbClr val="571626"/>
                </a:solidFill>
                <a:latin typeface="GT America" panose="020B0604020202020204" charset="0"/>
              </a:rPr>
              <a:t>pTAU</a:t>
            </a:r>
            <a:r>
              <a:rPr lang="en-US" sz="3200" dirty="0">
                <a:solidFill>
                  <a:srgbClr val="571626"/>
                </a:solidFill>
                <a:latin typeface="GT America" panose="020B0604020202020204" charset="0"/>
              </a:rPr>
              <a:t> and MC-1</a:t>
            </a:r>
            <a:r>
              <a:rPr lang="en-US" sz="3200" baseline="30000" dirty="0">
                <a:solidFill>
                  <a:srgbClr val="571626"/>
                </a:solidFill>
                <a:latin typeface="GT America" panose="020B0604020202020204" charset="0"/>
              </a:rPr>
              <a:t>+ </a:t>
            </a:r>
            <a:r>
              <a:rPr lang="en-US" sz="3200" dirty="0">
                <a:solidFill>
                  <a:srgbClr val="571626"/>
                </a:solidFill>
                <a:latin typeface="GT America" panose="020B0604020202020204" charset="0"/>
              </a:rPr>
              <a:t>TAU in a mature tri-culture, as evident from the co-</a:t>
            </a:r>
            <a:r>
              <a:rPr lang="en-US" sz="3200" dirty="0" err="1">
                <a:solidFill>
                  <a:srgbClr val="571626"/>
                </a:solidFill>
                <a:latin typeface="GT America" panose="020B0604020202020204" charset="0"/>
              </a:rPr>
              <a:t>localisation</a:t>
            </a:r>
            <a:r>
              <a:rPr lang="en-US" sz="3200" dirty="0">
                <a:solidFill>
                  <a:srgbClr val="571626"/>
                </a:solidFill>
                <a:latin typeface="GT America" panose="020B0604020202020204" charset="0"/>
              </a:rPr>
              <a:t> of pre and post synaptic markers.  </a:t>
            </a:r>
          </a:p>
          <a:p>
            <a:pPr marL="409525" indent="-409525" algn="just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571626"/>
              </a:solidFill>
              <a:latin typeface="GT America" panose="020B0604020202020204" charset="0"/>
            </a:endParaRPr>
          </a:p>
          <a:p>
            <a:pPr marL="409525" indent="-409525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571626"/>
                </a:solidFill>
                <a:latin typeface="GT America" panose="020B0604020202020204" charset="0"/>
              </a:rPr>
              <a:t>Microglia in a tri-culture system demonstrate a significantly different activation profile compared to microglia in mono-culture indicating the need to include more complex models into your drug discovery project</a:t>
            </a:r>
          </a:p>
          <a:p>
            <a:pPr marL="409525" indent="-409525" algn="just">
              <a:buFont typeface="Arial" panose="020B0604020202020204" pitchFamily="34" charset="0"/>
              <a:buChar char="•"/>
            </a:pPr>
            <a:endParaRPr lang="en-US" sz="3200" dirty="0">
              <a:latin typeface="GT America" panose="020B0604020202020204" charset="0"/>
            </a:endParaRPr>
          </a:p>
          <a:p>
            <a:pPr marL="409525" indent="-409525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571626"/>
                </a:solidFill>
                <a:latin typeface="GT America" panose="020B0604020202020204" charset="0"/>
              </a:rPr>
              <a:t>Co-culturing neurons, astrocytes, and microglia enhances the detection of Tau-induced neurodegenerative phenotypes, offering a more physiologically relevant platform for assessing therapeutic efficacy.</a:t>
            </a:r>
          </a:p>
        </p:txBody>
      </p:sp>
      <p:sp>
        <p:nvSpPr>
          <p:cNvPr id="59" name="Tijdelijke aanduiding voor tekst 58">
            <a:extLst>
              <a:ext uri="{FF2B5EF4-FFF2-40B4-BE49-F238E27FC236}">
                <a16:creationId xmlns:a16="http://schemas.microsoft.com/office/drawing/2014/main" id="{FB68803F-5C90-C642-0FAC-005B2D741AC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84592" y="33326191"/>
            <a:ext cx="11323256" cy="2433808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681300"/>
                </a:solidFill>
                <a:latin typeface="GT America" panose="00000500000000000000"/>
                <a:cs typeface="Arial"/>
              </a:rPr>
              <a:t>Schematic of the AD model using iPSCs derived neurons, astrocytes and microglia treated with TAU PFFs. Day 10 post thaw co-cultures expressing 4R TAU P301L were treated with TAU PFFs. On day 18, Ncyte microglia were added. Co-culture of neurons, astrocytes and microglia was kept for 21 days for endpoint analysis of </a:t>
            </a:r>
            <a:r>
              <a:rPr lang="en-US" sz="2400" dirty="0" err="1">
                <a:solidFill>
                  <a:srgbClr val="681300"/>
                </a:solidFill>
                <a:latin typeface="GT America" panose="00000500000000000000"/>
                <a:cs typeface="Arial"/>
              </a:rPr>
              <a:t>pTAU</a:t>
            </a:r>
            <a:r>
              <a:rPr lang="en-US" sz="2400" dirty="0">
                <a:solidFill>
                  <a:srgbClr val="681300"/>
                </a:solidFill>
                <a:latin typeface="GT America" panose="00000500000000000000"/>
                <a:cs typeface="Arial"/>
              </a:rPr>
              <a:t>, MC-1 positive TAU in neurons (by ICC-IF). </a:t>
            </a:r>
          </a:p>
          <a:p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120" name="Tijdelijke aanduiding voor tekst 8">
            <a:extLst>
              <a:ext uri="{FF2B5EF4-FFF2-40B4-BE49-F238E27FC236}">
                <a16:creationId xmlns:a16="http://schemas.microsoft.com/office/drawing/2014/main" id="{870F4D8D-8345-9593-7FD5-6B5AE163B54E}"/>
              </a:ext>
            </a:extLst>
          </p:cNvPr>
          <p:cNvSpPr txBox="1">
            <a:spLocks/>
          </p:cNvSpPr>
          <p:nvPr/>
        </p:nvSpPr>
        <p:spPr>
          <a:xfrm>
            <a:off x="26673957" y="7596000"/>
            <a:ext cx="10806105" cy="6683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2589" indent="0" algn="l" defTabSz="914400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2738" indent="0" algn="l" defTabSz="914400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4107" indent="0" algn="l" defTabSz="914400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429" indent="0" algn="l" defTabSz="914400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5374"/>
              </a:lnSpc>
              <a:spcAft>
                <a:spcPts val="0"/>
              </a:spcAft>
            </a:pPr>
            <a:r>
              <a:rPr lang="en-US" sz="4400" b="1" dirty="0">
                <a:solidFill>
                  <a:srgbClr val="571626"/>
                </a:solidFill>
              </a:rPr>
              <a:t>3. Establishment of CNS tri-culture system</a:t>
            </a:r>
          </a:p>
        </p:txBody>
      </p:sp>
      <p:cxnSp>
        <p:nvCxnSpPr>
          <p:cNvPr id="64" name="Rechte verbindingslijn 63">
            <a:extLst>
              <a:ext uri="{FF2B5EF4-FFF2-40B4-BE49-F238E27FC236}">
                <a16:creationId xmlns:a16="http://schemas.microsoft.com/office/drawing/2014/main" id="{C0226351-293C-80D0-CA38-670FA5555853}"/>
              </a:ext>
            </a:extLst>
          </p:cNvPr>
          <p:cNvCxnSpPr>
            <a:cxnSpLocks/>
          </p:cNvCxnSpPr>
          <p:nvPr/>
        </p:nvCxnSpPr>
        <p:spPr>
          <a:xfrm>
            <a:off x="25475505" y="7673709"/>
            <a:ext cx="0" cy="290389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Rechte verbindingslijn 65">
            <a:extLst>
              <a:ext uri="{FF2B5EF4-FFF2-40B4-BE49-F238E27FC236}">
                <a16:creationId xmlns:a16="http://schemas.microsoft.com/office/drawing/2014/main" id="{B8CE17DE-6957-0FEB-62AD-6BE4E48A4B83}"/>
              </a:ext>
            </a:extLst>
          </p:cNvPr>
          <p:cNvCxnSpPr>
            <a:cxnSpLocks/>
          </p:cNvCxnSpPr>
          <p:nvPr/>
        </p:nvCxnSpPr>
        <p:spPr>
          <a:xfrm rot="5400000">
            <a:off x="44095614" y="19156451"/>
            <a:ext cx="0" cy="106627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6" name="Tijdelijke aanduiding voor tekst 8">
            <a:extLst>
              <a:ext uri="{FF2B5EF4-FFF2-40B4-BE49-F238E27FC236}">
                <a16:creationId xmlns:a16="http://schemas.microsoft.com/office/drawing/2014/main" id="{34D4E22F-247D-ED5B-C036-82C658FE133C}"/>
              </a:ext>
            </a:extLst>
          </p:cNvPr>
          <p:cNvSpPr txBox="1">
            <a:spLocks/>
          </p:cNvSpPr>
          <p:nvPr/>
        </p:nvSpPr>
        <p:spPr>
          <a:xfrm>
            <a:off x="38922759" y="7596000"/>
            <a:ext cx="10662740" cy="66832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2589" indent="0" algn="l" defTabSz="914400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2738" indent="0" algn="l" defTabSz="914400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4107" indent="0" algn="l" defTabSz="914400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429" indent="0" algn="l" defTabSz="914400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5374"/>
              </a:lnSpc>
              <a:spcAft>
                <a:spcPts val="0"/>
              </a:spcAft>
            </a:pPr>
            <a:r>
              <a:rPr lang="en-US" sz="4400" b="1" dirty="0">
                <a:solidFill>
                  <a:srgbClr val="571626"/>
                </a:solidFill>
              </a:rPr>
              <a:t>5. Cytokine release in tri-culture system</a:t>
            </a:r>
          </a:p>
        </p:txBody>
      </p:sp>
      <p:sp>
        <p:nvSpPr>
          <p:cNvPr id="137" name="Tijdelijke aanduiding voor tekst 8">
            <a:extLst>
              <a:ext uri="{FF2B5EF4-FFF2-40B4-BE49-F238E27FC236}">
                <a16:creationId xmlns:a16="http://schemas.microsoft.com/office/drawing/2014/main" id="{84D6094A-A580-11C1-0997-F9C1A057739D}"/>
              </a:ext>
            </a:extLst>
          </p:cNvPr>
          <p:cNvSpPr txBox="1">
            <a:spLocks/>
          </p:cNvSpPr>
          <p:nvPr/>
        </p:nvSpPr>
        <p:spPr>
          <a:xfrm>
            <a:off x="13655409" y="20813749"/>
            <a:ext cx="11247996" cy="2026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2589" indent="0" algn="l" defTabSz="914400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2738" indent="0" algn="l" defTabSz="914400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4107" indent="0" algn="l" defTabSz="914400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429" indent="0" algn="l" defTabSz="914400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5374"/>
              </a:lnSpc>
              <a:spcAft>
                <a:spcPts val="0"/>
              </a:spcAft>
            </a:pPr>
            <a:r>
              <a:rPr lang="en-US" sz="4400" b="1" dirty="0">
                <a:solidFill>
                  <a:srgbClr val="571626"/>
                </a:solidFill>
              </a:rPr>
              <a:t>2. Ncyte® Neural Mix – Mature neurons and astrocytes co-culture expressing SYN and PSD-95</a:t>
            </a:r>
          </a:p>
          <a:p>
            <a:pPr fontAlgn="auto">
              <a:lnSpc>
                <a:spcPts val="5374"/>
              </a:lnSpc>
              <a:spcAft>
                <a:spcPts val="0"/>
              </a:spcAft>
            </a:pPr>
            <a:endParaRPr lang="en-US" sz="36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46" name="Tijdelijke aanduiding voor tekst 8">
            <a:extLst>
              <a:ext uri="{FF2B5EF4-FFF2-40B4-BE49-F238E27FC236}">
                <a16:creationId xmlns:a16="http://schemas.microsoft.com/office/drawing/2014/main" id="{B35F404E-BD15-8BBF-D4CC-69548FBC0C6E}"/>
              </a:ext>
            </a:extLst>
          </p:cNvPr>
          <p:cNvSpPr txBox="1">
            <a:spLocks/>
          </p:cNvSpPr>
          <p:nvPr/>
        </p:nvSpPr>
        <p:spPr>
          <a:xfrm>
            <a:off x="25830909" y="21554639"/>
            <a:ext cx="11757289" cy="13608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2589" indent="0" algn="l" defTabSz="914400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2738" indent="0" algn="l" defTabSz="914400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4107" indent="0" algn="l" defTabSz="914400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429" indent="0" algn="l" defTabSz="914400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5374"/>
              </a:lnSpc>
              <a:spcAft>
                <a:spcPts val="0"/>
              </a:spcAft>
            </a:pPr>
            <a:r>
              <a:rPr lang="en-US" sz="4400" b="1" dirty="0">
                <a:solidFill>
                  <a:srgbClr val="571626"/>
                </a:solidFill>
              </a:rPr>
              <a:t>4. Establishment of tauopathy model in tri-culture system</a:t>
            </a:r>
          </a:p>
        </p:txBody>
      </p:sp>
      <p:sp>
        <p:nvSpPr>
          <p:cNvPr id="467" name="Tijdelijke aanduiding voor tekst 59">
            <a:extLst>
              <a:ext uri="{FF2B5EF4-FFF2-40B4-BE49-F238E27FC236}">
                <a16:creationId xmlns:a16="http://schemas.microsoft.com/office/drawing/2014/main" id="{4ADDE9D6-192C-91EF-24A7-BE709D556B42}"/>
              </a:ext>
            </a:extLst>
          </p:cNvPr>
          <p:cNvSpPr txBox="1">
            <a:spLocks/>
          </p:cNvSpPr>
          <p:nvPr/>
        </p:nvSpPr>
        <p:spPr>
          <a:xfrm>
            <a:off x="13864627" y="17763002"/>
            <a:ext cx="10693195" cy="2215991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2589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273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4107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429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endParaRPr lang="en-US" sz="2400" dirty="0">
              <a:solidFill>
                <a:srgbClr val="681300"/>
              </a:solidFill>
              <a:latin typeface="GT America" panose="00000500000000000000"/>
              <a:cs typeface="Arial"/>
            </a:endParaRPr>
          </a:p>
          <a:p>
            <a:pPr algn="just" fontAlgn="auto">
              <a:spcAft>
                <a:spcPts val="0"/>
              </a:spcAft>
            </a:pPr>
            <a:r>
              <a:rPr lang="en-US" sz="2400" dirty="0">
                <a:solidFill>
                  <a:srgbClr val="681300"/>
                </a:solidFill>
                <a:latin typeface="GT America" panose="00000500000000000000"/>
                <a:cs typeface="Arial"/>
              </a:rPr>
              <a:t>A) Quantification of IL-1</a:t>
            </a:r>
            <a:r>
              <a:rPr lang="el-GR" sz="2400" dirty="0">
                <a:solidFill>
                  <a:srgbClr val="681300"/>
                </a:solidFill>
                <a:cs typeface="Arial"/>
              </a:rPr>
              <a:t>β</a:t>
            </a:r>
            <a:r>
              <a:rPr lang="en-US" sz="2400" dirty="0">
                <a:solidFill>
                  <a:srgbClr val="681300"/>
                </a:solidFill>
                <a:latin typeface="GT America" panose="00000500000000000000"/>
                <a:cs typeface="Arial"/>
              </a:rPr>
              <a:t>,  IL-6, TNF</a:t>
            </a:r>
            <a:r>
              <a:rPr lang="el-GR" sz="2400" dirty="0">
                <a:solidFill>
                  <a:srgbClr val="681300"/>
                </a:solidFill>
                <a:cs typeface="Arial"/>
              </a:rPr>
              <a:t>-α</a:t>
            </a:r>
            <a:r>
              <a:rPr lang="nl-NL" sz="2400" dirty="0">
                <a:solidFill>
                  <a:srgbClr val="681300"/>
                </a:solidFill>
                <a:latin typeface="GT America" panose="00000500000000000000"/>
                <a:cs typeface="Arial"/>
              </a:rPr>
              <a:t> </a:t>
            </a:r>
            <a:r>
              <a:rPr lang="nl-NL" sz="2400" dirty="0" err="1">
                <a:solidFill>
                  <a:srgbClr val="681300"/>
                </a:solidFill>
                <a:latin typeface="GT America" panose="00000500000000000000"/>
                <a:cs typeface="Arial"/>
              </a:rPr>
              <a:t>and</a:t>
            </a:r>
            <a:r>
              <a:rPr lang="nl-NL" sz="2400" dirty="0">
                <a:solidFill>
                  <a:srgbClr val="681300"/>
                </a:solidFill>
                <a:latin typeface="GT America" panose="00000500000000000000"/>
                <a:cs typeface="Arial"/>
              </a:rPr>
              <a:t> IL-10</a:t>
            </a:r>
            <a:r>
              <a:rPr lang="en-US" sz="2400" dirty="0">
                <a:solidFill>
                  <a:srgbClr val="681300"/>
                </a:solidFill>
                <a:latin typeface="GT America" panose="00000500000000000000"/>
                <a:cs typeface="Arial"/>
              </a:rPr>
              <a:t> in monoculture of microglia after stimulation with different concentrations of Tau PFFs  or LPS (Assay Pos Ctrl) or Cytochalasin D (Assay Neg Ctrl). Microglia is cultured in cell specific medium (white bars) or in tri-culture medium (purple bars). Median ± SD. Significance to respective vehicle control. **** p. &lt; 0.0001</a:t>
            </a:r>
          </a:p>
        </p:txBody>
      </p:sp>
      <p:sp>
        <p:nvSpPr>
          <p:cNvPr id="54" name="Tijdelijke aanduiding voor tekst 8">
            <a:extLst>
              <a:ext uri="{FF2B5EF4-FFF2-40B4-BE49-F238E27FC236}">
                <a16:creationId xmlns:a16="http://schemas.microsoft.com/office/drawing/2014/main" id="{6D910946-3588-F85B-E08A-872660935483}"/>
              </a:ext>
            </a:extLst>
          </p:cNvPr>
          <p:cNvSpPr txBox="1">
            <a:spLocks/>
          </p:cNvSpPr>
          <p:nvPr/>
        </p:nvSpPr>
        <p:spPr>
          <a:xfrm>
            <a:off x="39026075" y="22997033"/>
            <a:ext cx="10652091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2589" indent="0" algn="l" defTabSz="914400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2738" indent="0" algn="l" defTabSz="914400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4107" indent="0" algn="l" defTabSz="914400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429" indent="0" algn="l" defTabSz="914400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200" b="1" dirty="0">
                <a:solidFill>
                  <a:srgbClr val="571626"/>
                </a:solidFill>
              </a:rPr>
              <a:t>Treatment with Tau PFFs induces release of pro-inflammatory cytokines, typical of AD pathology</a:t>
            </a:r>
          </a:p>
        </p:txBody>
      </p:sp>
      <p:sp>
        <p:nvSpPr>
          <p:cNvPr id="449" name="Tijdelijke aanduiding voor tekst 8">
            <a:extLst>
              <a:ext uri="{FF2B5EF4-FFF2-40B4-BE49-F238E27FC236}">
                <a16:creationId xmlns:a16="http://schemas.microsoft.com/office/drawing/2014/main" id="{9AF827D4-2148-606E-E0B0-DE7B830CACA1}"/>
              </a:ext>
            </a:extLst>
          </p:cNvPr>
          <p:cNvSpPr txBox="1">
            <a:spLocks/>
          </p:cNvSpPr>
          <p:nvPr/>
        </p:nvSpPr>
        <p:spPr>
          <a:xfrm>
            <a:off x="26388844" y="35932388"/>
            <a:ext cx="10806106" cy="4392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2589" indent="0" algn="l" defTabSz="914400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2738" indent="0" algn="l" defTabSz="914400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4107" indent="0" algn="l" defTabSz="914400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429" indent="0" algn="l" defTabSz="914400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sz="2747" b="1" dirty="0"/>
          </a:p>
        </p:txBody>
      </p:sp>
      <p:sp>
        <p:nvSpPr>
          <p:cNvPr id="910" name="Tekstvak 35">
            <a:extLst>
              <a:ext uri="{FF2B5EF4-FFF2-40B4-BE49-F238E27FC236}">
                <a16:creationId xmlns:a16="http://schemas.microsoft.com/office/drawing/2014/main" id="{F4704A02-D78C-928C-F1EF-25506F04058F}"/>
              </a:ext>
            </a:extLst>
          </p:cNvPr>
          <p:cNvSpPr txBox="1"/>
          <p:nvPr/>
        </p:nvSpPr>
        <p:spPr>
          <a:xfrm>
            <a:off x="39026075" y="18246092"/>
            <a:ext cx="10231409" cy="406265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endParaRPr lang="en-US" sz="2400" dirty="0">
              <a:solidFill>
                <a:srgbClr val="681300"/>
              </a:solidFill>
              <a:latin typeface="GT America" panose="00000500000000000000"/>
              <a:cs typeface="Arial"/>
            </a:endParaRPr>
          </a:p>
          <a:p>
            <a:pPr algn="just"/>
            <a:r>
              <a:rPr lang="en-US" sz="2400" dirty="0">
                <a:solidFill>
                  <a:srgbClr val="681300"/>
                </a:solidFill>
                <a:latin typeface="GT America" panose="00000500000000000000"/>
                <a:cs typeface="Arial"/>
              </a:rPr>
              <a:t>Quantification of IL-1</a:t>
            </a:r>
            <a:r>
              <a:rPr lang="el-GR" sz="2400" dirty="0">
                <a:solidFill>
                  <a:srgbClr val="681300"/>
                </a:solidFill>
                <a:latin typeface="GT America" panose="00000500000000000000"/>
                <a:cs typeface="Arial"/>
              </a:rPr>
              <a:t>β, </a:t>
            </a:r>
            <a:r>
              <a:rPr lang="en-US" sz="2400" dirty="0">
                <a:solidFill>
                  <a:srgbClr val="681300"/>
                </a:solidFill>
                <a:latin typeface="GT America" panose="00000500000000000000"/>
                <a:cs typeface="Arial"/>
              </a:rPr>
              <a:t>IL-6, TNF-</a:t>
            </a:r>
            <a:r>
              <a:rPr lang="el-GR" sz="2400" dirty="0">
                <a:solidFill>
                  <a:srgbClr val="681300"/>
                </a:solidFill>
                <a:latin typeface="GT America" panose="00000500000000000000"/>
                <a:cs typeface="Arial"/>
              </a:rPr>
              <a:t>α, </a:t>
            </a:r>
            <a:r>
              <a:rPr lang="en-US" sz="2400" dirty="0">
                <a:solidFill>
                  <a:srgbClr val="681300"/>
                </a:solidFill>
                <a:latin typeface="GT America" panose="00000500000000000000"/>
                <a:cs typeface="Arial"/>
              </a:rPr>
              <a:t>and IL-10 in monocultures of microglia following stimulation with increasing concentrations of TAU PFF or LPS (assay positive control). Cytokine levels were measured in the culture supernatant after 24 h using multiplex immunoassays. Data are presented as median ± SD from n = 3 biological replicates. TAU PFF stimulation induced a dose-dependent increase in pro-inflammatory cytokines (IL-1</a:t>
            </a:r>
            <a:r>
              <a:rPr lang="el-GR" sz="2400" dirty="0">
                <a:solidFill>
                  <a:srgbClr val="681300"/>
                </a:solidFill>
                <a:latin typeface="GT America" panose="00000500000000000000"/>
                <a:cs typeface="Arial"/>
              </a:rPr>
              <a:t>β, </a:t>
            </a:r>
            <a:r>
              <a:rPr lang="en-US" sz="2400" dirty="0">
                <a:solidFill>
                  <a:srgbClr val="681300"/>
                </a:solidFill>
                <a:latin typeface="GT America" panose="00000500000000000000"/>
                <a:cs typeface="Arial"/>
              </a:rPr>
              <a:t>IL-6, TNF-</a:t>
            </a:r>
            <a:r>
              <a:rPr lang="el-GR" sz="2400" dirty="0">
                <a:solidFill>
                  <a:srgbClr val="681300"/>
                </a:solidFill>
                <a:latin typeface="GT America" panose="00000500000000000000"/>
                <a:cs typeface="Arial"/>
              </a:rPr>
              <a:t>α) </a:t>
            </a:r>
            <a:r>
              <a:rPr lang="en-US" sz="2400" dirty="0">
                <a:solidFill>
                  <a:srgbClr val="681300"/>
                </a:solidFill>
                <a:latin typeface="GT America" panose="00000500000000000000"/>
                <a:cs typeface="Arial"/>
              </a:rPr>
              <a:t>along with elevated levels of the regulatory cytokine IL-10, indicative of an activated microglial phenotype. Significance was determined relative to respective vehicle controls (*** p &lt; 0.001; **** p &lt; 0.0001).</a:t>
            </a:r>
          </a:p>
        </p:txBody>
      </p:sp>
      <p:grpSp>
        <p:nvGrpSpPr>
          <p:cNvPr id="462" name="Group 461">
            <a:extLst>
              <a:ext uri="{FF2B5EF4-FFF2-40B4-BE49-F238E27FC236}">
                <a16:creationId xmlns:a16="http://schemas.microsoft.com/office/drawing/2014/main" id="{02BA44DB-7B73-09D6-2329-70146EA7DED0}"/>
              </a:ext>
            </a:extLst>
          </p:cNvPr>
          <p:cNvGrpSpPr/>
          <p:nvPr/>
        </p:nvGrpSpPr>
        <p:grpSpPr>
          <a:xfrm>
            <a:off x="13530562" y="9812483"/>
            <a:ext cx="11830769" cy="7331442"/>
            <a:chOff x="11423873" y="7440414"/>
            <a:chExt cx="9906000" cy="6138677"/>
          </a:xfrm>
        </p:grpSpPr>
        <p:graphicFrame>
          <p:nvGraphicFramePr>
            <p:cNvPr id="48" name="Object 47">
              <a:extLst>
                <a:ext uri="{FF2B5EF4-FFF2-40B4-BE49-F238E27FC236}">
                  <a16:creationId xmlns:a16="http://schemas.microsoft.com/office/drawing/2014/main" id="{B13202C5-7F3C-10C9-FA93-2B9E471623E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02763763"/>
                </p:ext>
              </p:extLst>
            </p:nvPr>
          </p:nvGraphicFramePr>
          <p:xfrm>
            <a:off x="11490548" y="7440414"/>
            <a:ext cx="4252912" cy="2995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9" r:id="rId5" imgW="6285809" imgH="4427734" progId="Prism9.Document">
                    <p:embed/>
                  </p:oleObj>
                </mc:Choice>
                <mc:Fallback>
                  <p:oleObj name="Prism 9" r:id="rId5" imgW="6285809" imgH="4427734" progId="Prism9.Document">
                    <p:embed/>
                    <p:pic>
                      <p:nvPicPr>
                        <p:cNvPr id="48" name="Object 47">
                          <a:extLst>
                            <a:ext uri="{FF2B5EF4-FFF2-40B4-BE49-F238E27FC236}">
                              <a16:creationId xmlns:a16="http://schemas.microsoft.com/office/drawing/2014/main" id="{B13202C5-7F3C-10C9-FA93-2B9E471623E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1490548" y="7440414"/>
                          <a:ext cx="4252912" cy="29956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Object 48">
              <a:extLst>
                <a:ext uri="{FF2B5EF4-FFF2-40B4-BE49-F238E27FC236}">
                  <a16:creationId xmlns:a16="http://schemas.microsoft.com/office/drawing/2014/main" id="{4CE8C499-C600-69A6-764F-504E20D01A8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74797596"/>
                </p:ext>
              </p:extLst>
            </p:nvPr>
          </p:nvGraphicFramePr>
          <p:xfrm>
            <a:off x="15978410" y="7440415"/>
            <a:ext cx="5351463" cy="2995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9" r:id="rId7" imgW="7909661" imgH="4427734" progId="Prism9.Document">
                    <p:embed/>
                  </p:oleObj>
                </mc:Choice>
                <mc:Fallback>
                  <p:oleObj name="Prism 9" r:id="rId7" imgW="7909661" imgH="4427734" progId="Prism9.Document">
                    <p:embed/>
                    <p:pic>
                      <p:nvPicPr>
                        <p:cNvPr id="49" name="Object 48">
                          <a:extLst>
                            <a:ext uri="{FF2B5EF4-FFF2-40B4-BE49-F238E27FC236}">
                              <a16:creationId xmlns:a16="http://schemas.microsoft.com/office/drawing/2014/main" id="{4CE8C499-C600-69A6-764F-504E20D01A8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5978410" y="7440415"/>
                          <a:ext cx="5351463" cy="29956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9DD9721-63D2-4276-8F7F-494293FF3B6F}"/>
                </a:ext>
              </a:extLst>
            </p:cNvPr>
            <p:cNvCxnSpPr/>
            <p:nvPr/>
          </p:nvCxnSpPr>
          <p:spPr>
            <a:xfrm>
              <a:off x="18362993" y="7808839"/>
              <a:ext cx="1693363" cy="0"/>
            </a:xfrm>
            <a:prstGeom prst="line">
              <a:avLst/>
            </a:prstGeom>
            <a:ln>
              <a:solidFill>
                <a:srgbClr val="5716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66C5F8-0102-22DA-3D4B-7A749830A8BA}"/>
                </a:ext>
              </a:extLst>
            </p:cNvPr>
            <p:cNvSpPr txBox="1"/>
            <p:nvPr/>
          </p:nvSpPr>
          <p:spPr>
            <a:xfrm>
              <a:off x="18948107" y="7550582"/>
              <a:ext cx="558611" cy="292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72" b="1" dirty="0">
                  <a:solidFill>
                    <a:srgbClr val="571626"/>
                  </a:solidFill>
                  <a:latin typeface="+mj-lt"/>
                </a:rPr>
                <a:t>****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4574A64-72EB-A9BC-F6C3-F282505ED33F}"/>
                </a:ext>
              </a:extLst>
            </p:cNvPr>
            <p:cNvCxnSpPr/>
            <p:nvPr/>
          </p:nvCxnSpPr>
          <p:spPr>
            <a:xfrm>
              <a:off x="13748522" y="7808839"/>
              <a:ext cx="1693363" cy="0"/>
            </a:xfrm>
            <a:prstGeom prst="line">
              <a:avLst/>
            </a:prstGeom>
            <a:ln>
              <a:solidFill>
                <a:srgbClr val="5716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755BC42-0916-993D-65C5-6F29BDA75F17}"/>
                </a:ext>
              </a:extLst>
            </p:cNvPr>
            <p:cNvSpPr txBox="1"/>
            <p:nvPr/>
          </p:nvSpPr>
          <p:spPr>
            <a:xfrm>
              <a:off x="14333636" y="7550582"/>
              <a:ext cx="558611" cy="292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72" b="1" dirty="0">
                  <a:solidFill>
                    <a:srgbClr val="571626"/>
                  </a:solidFill>
                  <a:latin typeface="+mj-lt"/>
                </a:rPr>
                <a:t>****</a:t>
              </a:r>
            </a:p>
          </p:txBody>
        </p:sp>
        <p:graphicFrame>
          <p:nvGraphicFramePr>
            <p:cNvPr id="78" name="Object 77">
              <a:extLst>
                <a:ext uri="{FF2B5EF4-FFF2-40B4-BE49-F238E27FC236}">
                  <a16:creationId xmlns:a16="http://schemas.microsoft.com/office/drawing/2014/main" id="{62CB32E1-3246-FF9A-934D-91806EB2D1D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1736441"/>
                </p:ext>
              </p:extLst>
            </p:nvPr>
          </p:nvGraphicFramePr>
          <p:xfrm>
            <a:off x="15990888" y="10575541"/>
            <a:ext cx="4319587" cy="3003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9" r:id="rId9" imgW="6387749" imgH="4440486" progId="Prism9.Document">
                    <p:embed/>
                  </p:oleObj>
                </mc:Choice>
                <mc:Fallback>
                  <p:oleObj name="Prism 9" r:id="rId9" imgW="6387749" imgH="4440486" progId="Prism9.Document">
                    <p:embed/>
                    <p:pic>
                      <p:nvPicPr>
                        <p:cNvPr id="78" name="Object 77">
                          <a:extLst>
                            <a:ext uri="{FF2B5EF4-FFF2-40B4-BE49-F238E27FC236}">
                              <a16:creationId xmlns:a16="http://schemas.microsoft.com/office/drawing/2014/main" id="{62CB32E1-3246-FF9A-934D-91806EB2D1D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5990888" y="10575541"/>
                          <a:ext cx="4319587" cy="30035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9" name="Object 78">
              <a:extLst>
                <a:ext uri="{FF2B5EF4-FFF2-40B4-BE49-F238E27FC236}">
                  <a16:creationId xmlns:a16="http://schemas.microsoft.com/office/drawing/2014/main" id="{71BAAD0E-832E-B593-EEF2-65A7AEDEC7F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18199162"/>
                </p:ext>
              </p:extLst>
            </p:nvPr>
          </p:nvGraphicFramePr>
          <p:xfrm>
            <a:off x="11423873" y="10580103"/>
            <a:ext cx="4324350" cy="2995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9" r:id="rId11" imgW="6390968" imgH="4427734" progId="Prism9.Document">
                    <p:embed/>
                  </p:oleObj>
                </mc:Choice>
                <mc:Fallback>
                  <p:oleObj name="Prism 9" r:id="rId11" imgW="6390968" imgH="4427734" progId="Prism9.Document">
                    <p:embed/>
                    <p:pic>
                      <p:nvPicPr>
                        <p:cNvPr id="79" name="Object 78">
                          <a:extLst>
                            <a:ext uri="{FF2B5EF4-FFF2-40B4-BE49-F238E27FC236}">
                              <a16:creationId xmlns:a16="http://schemas.microsoft.com/office/drawing/2014/main" id="{71BAAD0E-832E-B593-EEF2-65A7AEDEC7F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1423873" y="10580103"/>
                          <a:ext cx="4324350" cy="29956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3BE4673-F22A-7620-B6F8-7F8A0135FB71}"/>
                </a:ext>
              </a:extLst>
            </p:cNvPr>
            <p:cNvCxnSpPr/>
            <p:nvPr/>
          </p:nvCxnSpPr>
          <p:spPr>
            <a:xfrm>
              <a:off x="18286167" y="10947270"/>
              <a:ext cx="1693363" cy="0"/>
            </a:xfrm>
            <a:prstGeom prst="line">
              <a:avLst/>
            </a:prstGeom>
            <a:ln>
              <a:solidFill>
                <a:srgbClr val="5716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8F6C0AF-6C99-3D3B-032B-05FF2B3C4A99}"/>
                </a:ext>
              </a:extLst>
            </p:cNvPr>
            <p:cNvSpPr txBox="1"/>
            <p:nvPr/>
          </p:nvSpPr>
          <p:spPr>
            <a:xfrm>
              <a:off x="18871281" y="10689009"/>
              <a:ext cx="558611" cy="292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72" b="1" dirty="0">
                  <a:solidFill>
                    <a:srgbClr val="571626"/>
                  </a:solidFill>
                  <a:latin typeface="+mj-lt"/>
                </a:rPr>
                <a:t>****</a:t>
              </a: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539EC97-00C7-8D7C-95CB-03BB29AABC82}"/>
                </a:ext>
              </a:extLst>
            </p:cNvPr>
            <p:cNvCxnSpPr/>
            <p:nvPr/>
          </p:nvCxnSpPr>
          <p:spPr>
            <a:xfrm>
              <a:off x="13739093" y="10934577"/>
              <a:ext cx="1693363" cy="0"/>
            </a:xfrm>
            <a:prstGeom prst="line">
              <a:avLst/>
            </a:prstGeom>
            <a:ln>
              <a:solidFill>
                <a:srgbClr val="5716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212255CD-D646-E004-C86C-BEF84D9995D2}"/>
                </a:ext>
              </a:extLst>
            </p:cNvPr>
            <p:cNvSpPr txBox="1"/>
            <p:nvPr/>
          </p:nvSpPr>
          <p:spPr>
            <a:xfrm>
              <a:off x="14324207" y="10676321"/>
              <a:ext cx="558611" cy="292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72" b="1" dirty="0">
                  <a:solidFill>
                    <a:srgbClr val="571626"/>
                  </a:solidFill>
                  <a:latin typeface="+mj-lt"/>
                </a:rPr>
                <a:t>****</a:t>
              </a:r>
            </a:p>
          </p:txBody>
        </p:sp>
      </p:grpSp>
      <p:graphicFrame>
        <p:nvGraphicFramePr>
          <p:cNvPr id="912" name="Object 911">
            <a:extLst>
              <a:ext uri="{FF2B5EF4-FFF2-40B4-BE49-F238E27FC236}">
                <a16:creationId xmlns:a16="http://schemas.microsoft.com/office/drawing/2014/main" id="{418F45BA-2A49-7154-7FBA-7EBC4278D1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5872783"/>
              </p:ext>
            </p:extLst>
          </p:nvPr>
        </p:nvGraphicFramePr>
        <p:xfrm>
          <a:off x="38651907" y="9021070"/>
          <a:ext cx="5327867" cy="4360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13" imgW="4520423" imgH="3700223" progId="Prism9.Document">
                  <p:embed/>
                </p:oleObj>
              </mc:Choice>
              <mc:Fallback>
                <p:oleObj name="Prism 9" r:id="rId13" imgW="4520423" imgH="3700223" progId="Prism9.Document">
                  <p:embed/>
                  <p:pic>
                    <p:nvPicPr>
                      <p:cNvPr id="912" name="Object 911">
                        <a:extLst>
                          <a:ext uri="{FF2B5EF4-FFF2-40B4-BE49-F238E27FC236}">
                            <a16:creationId xmlns:a16="http://schemas.microsoft.com/office/drawing/2014/main" id="{418F45BA-2A49-7154-7FBA-7EBC4278D1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8651907" y="9021070"/>
                        <a:ext cx="5327867" cy="4360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11" name="Group 510">
            <a:extLst>
              <a:ext uri="{FF2B5EF4-FFF2-40B4-BE49-F238E27FC236}">
                <a16:creationId xmlns:a16="http://schemas.microsoft.com/office/drawing/2014/main" id="{E289144D-4B9A-CEBC-45ED-6FA2DCAE5ACA}"/>
              </a:ext>
            </a:extLst>
          </p:cNvPr>
          <p:cNvGrpSpPr/>
          <p:nvPr/>
        </p:nvGrpSpPr>
        <p:grpSpPr>
          <a:xfrm>
            <a:off x="1336592" y="26792402"/>
            <a:ext cx="11480721" cy="5965793"/>
            <a:chOff x="1377806" y="25123295"/>
            <a:chExt cx="11238323" cy="515204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CF02479-4E97-BCB0-2B33-C438C3F102C2}"/>
                </a:ext>
              </a:extLst>
            </p:cNvPr>
            <p:cNvGrpSpPr/>
            <p:nvPr/>
          </p:nvGrpSpPr>
          <p:grpSpPr>
            <a:xfrm>
              <a:off x="1377806" y="25123295"/>
              <a:ext cx="11238323" cy="5152044"/>
              <a:chOff x="1903494" y="8220706"/>
              <a:chExt cx="10106051" cy="4040991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FFFD73C-73F8-931C-6D52-B19680DC9366}"/>
                  </a:ext>
                </a:extLst>
              </p:cNvPr>
              <p:cNvGrpSpPr/>
              <p:nvPr/>
            </p:nvGrpSpPr>
            <p:grpSpPr>
              <a:xfrm>
                <a:off x="2029765" y="8490798"/>
                <a:ext cx="9979780" cy="3770899"/>
                <a:chOff x="1151572" y="9668653"/>
                <a:chExt cx="9979780" cy="3770899"/>
              </a:xfrm>
            </p:grpSpPr>
            <p:sp>
              <p:nvSpPr>
                <p:cNvPr id="72" name="Rectangle: Rounded Corners 71">
                  <a:extLst>
                    <a:ext uri="{FF2B5EF4-FFF2-40B4-BE49-F238E27FC236}">
                      <a16:creationId xmlns:a16="http://schemas.microsoft.com/office/drawing/2014/main" id="{0E3DDA82-C6AE-AF9A-39D4-1EF10291CA29}"/>
                    </a:ext>
                  </a:extLst>
                </p:cNvPr>
                <p:cNvSpPr/>
                <p:nvPr/>
              </p:nvSpPr>
              <p:spPr>
                <a:xfrm>
                  <a:off x="6047778" y="10866029"/>
                  <a:ext cx="2027622" cy="75803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9525" cap="flat" cmpd="sng" algn="ctr">
                  <a:solidFill>
                    <a:srgbClr val="571626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1092068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911" kern="0" dirty="0">
                      <a:solidFill>
                        <a:srgbClr val="57162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ICC / Confocal imaging</a:t>
                  </a:r>
                </a:p>
              </p:txBody>
            </p:sp>
            <p:sp>
              <p:nvSpPr>
                <p:cNvPr id="14" name="Arrow: Right 13">
                  <a:extLst>
                    <a:ext uri="{FF2B5EF4-FFF2-40B4-BE49-F238E27FC236}">
                      <a16:creationId xmlns:a16="http://schemas.microsoft.com/office/drawing/2014/main" id="{E9D01693-28F9-5F2C-BA54-BC47E3A18362}"/>
                    </a:ext>
                  </a:extLst>
                </p:cNvPr>
                <p:cNvSpPr/>
                <p:nvPr/>
              </p:nvSpPr>
              <p:spPr>
                <a:xfrm>
                  <a:off x="1803076" y="10169239"/>
                  <a:ext cx="5107559" cy="193316"/>
                </a:xfrm>
                <a:prstGeom prst="rightArrow">
                  <a:avLst/>
                </a:prstGeom>
                <a:solidFill>
                  <a:srgbClr val="49182D">
                    <a:lumMod val="75000"/>
                    <a:lumOff val="25000"/>
                  </a:srgbClr>
                </a:solidFill>
                <a:ln w="9525" cap="flat" cmpd="sng" algn="ctr">
                  <a:solidFill>
                    <a:srgbClr val="49182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1092068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911" kern="0" dirty="0">
                    <a:solidFill>
                      <a:prstClr val="white"/>
                    </a:solidFill>
                    <a:highlight>
                      <a:srgbClr val="FFFF00"/>
                    </a:highligh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E4190F40-18C9-F047-9D6F-2C6B4FB5CB20}"/>
                    </a:ext>
                  </a:extLst>
                </p:cNvPr>
                <p:cNvSpPr/>
                <p:nvPr/>
              </p:nvSpPr>
              <p:spPr>
                <a:xfrm>
                  <a:off x="1151572" y="10820033"/>
                  <a:ext cx="1821180" cy="1125901"/>
                </a:xfrm>
                <a:prstGeom prst="roundRect">
                  <a:avLst/>
                </a:prstGeom>
                <a:solidFill>
                  <a:srgbClr val="49182D">
                    <a:lumMod val="75000"/>
                    <a:lumOff val="25000"/>
                  </a:srgbClr>
                </a:solidFill>
                <a:ln w="9525" cap="flat" cmpd="sng" algn="ctr">
                  <a:solidFill>
                    <a:srgbClr val="49182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1092068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911" kern="0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Seed </a:t>
                  </a:r>
                  <a:r>
                    <a:rPr lang="en-US" sz="1911" kern="0" dirty="0" err="1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Ncyte</a:t>
                  </a:r>
                  <a:r>
                    <a:rPr lang="en-US" sz="1911" kern="0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Neuronal </a:t>
                  </a:r>
                  <a:r>
                    <a:rPr lang="en-US" sz="1911" kern="0" dirty="0" err="1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MIx</a:t>
                  </a:r>
                  <a:endParaRPr lang="en-US" sz="191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DF9C7A70-BDBF-6768-0077-C2A81BC7D3CC}"/>
                    </a:ext>
                  </a:extLst>
                </p:cNvPr>
                <p:cNvSpPr/>
                <p:nvPr/>
              </p:nvSpPr>
              <p:spPr>
                <a:xfrm>
                  <a:off x="3882404" y="10822213"/>
                  <a:ext cx="2027619" cy="1125899"/>
                </a:xfrm>
                <a:prstGeom prst="roundRect">
                  <a:avLst/>
                </a:prstGeom>
                <a:solidFill>
                  <a:srgbClr val="49182D">
                    <a:lumMod val="75000"/>
                    <a:lumOff val="25000"/>
                  </a:srgbClr>
                </a:solidFill>
                <a:ln w="9525" cap="flat" cmpd="sng" algn="ctr">
                  <a:solidFill>
                    <a:srgbClr val="49182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1092068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911" kern="0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Treat with Assay Controls or Test compounds</a:t>
                  </a:r>
                </a:p>
              </p:txBody>
            </p:sp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9D7FA2FA-9139-7946-16D5-22EEA78A8DED}"/>
                    </a:ext>
                  </a:extLst>
                </p:cNvPr>
                <p:cNvSpPr/>
                <p:nvPr/>
              </p:nvSpPr>
              <p:spPr>
                <a:xfrm>
                  <a:off x="1965946" y="12415826"/>
                  <a:ext cx="1836488" cy="980955"/>
                </a:xfrm>
                <a:prstGeom prst="roundRect">
                  <a:avLst/>
                </a:prstGeom>
                <a:solidFill>
                  <a:srgbClr val="97325D"/>
                </a:solidFill>
                <a:ln w="9525" cap="flat" cmpd="sng" algn="ctr">
                  <a:solidFill>
                    <a:srgbClr val="49182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1092068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911" kern="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Treat cells with PFF to generate disease model</a:t>
                  </a:r>
                </a:p>
              </p:txBody>
            </p: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7045FD59-7B8B-DA55-B4E0-E22DCF183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8634" y="10362555"/>
                  <a:ext cx="0" cy="1916693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" lastClr="FFFFFF">
                      <a:lumMod val="50000"/>
                    </a:sysClr>
                  </a:solidFill>
                  <a:prstDash val="dash"/>
                  <a:tailEnd type="triangle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20" name="Arrow: Right 19">
                  <a:extLst>
                    <a:ext uri="{FF2B5EF4-FFF2-40B4-BE49-F238E27FC236}">
                      <a16:creationId xmlns:a16="http://schemas.microsoft.com/office/drawing/2014/main" id="{CEBF18E7-02AE-D164-3934-103BB3D30411}"/>
                    </a:ext>
                  </a:extLst>
                </p:cNvPr>
                <p:cNvSpPr/>
                <p:nvPr/>
              </p:nvSpPr>
              <p:spPr>
                <a:xfrm>
                  <a:off x="6987969" y="10176589"/>
                  <a:ext cx="2753049" cy="193316"/>
                </a:xfrm>
                <a:prstGeom prst="rightArrow">
                  <a:avLst/>
                </a:prstGeom>
                <a:solidFill>
                  <a:srgbClr val="EE4034">
                    <a:lumMod val="75000"/>
                  </a:srgbClr>
                </a:solidFill>
                <a:ln w="9525" cap="flat" cmpd="sng" algn="ctr">
                  <a:solidFill>
                    <a:srgbClr val="49182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1092068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911" kern="0" dirty="0">
                    <a:solidFill>
                      <a:prstClr val="white"/>
                    </a:solidFill>
                    <a:highlight>
                      <a:srgbClr val="FFFF00"/>
                    </a:highligh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4B4E6904-8672-CA56-4F62-34F047E98C2A}"/>
                    </a:ext>
                  </a:extLst>
                </p:cNvPr>
                <p:cNvSpPr/>
                <p:nvPr/>
              </p:nvSpPr>
              <p:spPr>
                <a:xfrm>
                  <a:off x="6010232" y="11733330"/>
                  <a:ext cx="2027622" cy="75803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9525" cap="flat" cmpd="sng" algn="ctr">
                  <a:solidFill>
                    <a:srgbClr val="571626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1092068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911" kern="0" dirty="0">
                      <a:solidFill>
                        <a:srgbClr val="57162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MSD assay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CB59AD-5F11-9BC5-A6A0-082A79F08A49}"/>
                    </a:ext>
                  </a:extLst>
                </p:cNvPr>
                <p:cNvSpPr txBox="1"/>
                <p:nvPr/>
              </p:nvSpPr>
              <p:spPr>
                <a:xfrm>
                  <a:off x="6269819" y="9668653"/>
                  <a:ext cx="1342055" cy="2617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092068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911" b="1" kern="0" dirty="0">
                      <a:solidFill>
                        <a:srgbClr val="57162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Day 14</a:t>
                  </a:r>
                </a:p>
              </p:txBody>
            </p: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2C00CF56-35FC-62D9-4D3E-FC74E44C4D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38539" y="10362555"/>
                  <a:ext cx="0" cy="457478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" lastClr="FFFFFF">
                      <a:lumMod val="50000"/>
                    </a:sysClr>
                  </a:solidFill>
                  <a:prstDash val="dash"/>
                  <a:tailEnd type="triangle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25A0E112-9C7D-378A-6E7D-A68960A5D9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81981" y="10362555"/>
                  <a:ext cx="0" cy="457478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" lastClr="FFFFFF">
                      <a:lumMod val="50000"/>
                    </a:sysClr>
                  </a:solidFill>
                  <a:prstDash val="dash"/>
                  <a:tailEnd type="triangle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F41483C1-052E-880F-8642-372F1F8B5C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10635" y="10362555"/>
                  <a:ext cx="0" cy="457478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" lastClr="FFFFFF">
                      <a:lumMod val="50000"/>
                    </a:sysClr>
                  </a:solidFill>
                  <a:prstDash val="dash"/>
                  <a:tailEnd type="triangle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9258A313-A657-AEA9-D88A-732848A51F01}"/>
                    </a:ext>
                  </a:extLst>
                </p:cNvPr>
                <p:cNvSpPr/>
                <p:nvPr/>
              </p:nvSpPr>
              <p:spPr>
                <a:xfrm>
                  <a:off x="8333668" y="10822213"/>
                  <a:ext cx="2797684" cy="1457033"/>
                </a:xfrm>
                <a:prstGeom prst="roundRect">
                  <a:avLst/>
                </a:prstGeom>
                <a:solidFill>
                  <a:srgbClr val="49182D">
                    <a:lumMod val="75000"/>
                    <a:lumOff val="25000"/>
                  </a:srgbClr>
                </a:solidFill>
                <a:ln w="9525" cap="flat" cmpd="sng" algn="ctr">
                  <a:solidFill>
                    <a:srgbClr val="49182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1092068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911" kern="0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High-content based Image Analysis using </a:t>
                  </a:r>
                  <a:r>
                    <a:rPr lang="en-US" sz="1911" kern="0" dirty="0" err="1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Ncardia’s</a:t>
                  </a:r>
                  <a:r>
                    <a:rPr lang="en-US" sz="1911" kern="0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in-house developed algorithms</a:t>
                  </a:r>
                </a:p>
              </p:txBody>
            </p: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7C58C04A-86A8-2BC3-0B59-79722FA950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18278" y="10362555"/>
                  <a:ext cx="0" cy="457478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" lastClr="FFFFFF">
                      <a:lumMod val="50000"/>
                    </a:sysClr>
                  </a:solidFill>
                  <a:prstDash val="dash"/>
                  <a:tailEnd type="triangle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23A99ADF-1DEE-5A56-0292-17A2FAABFA2C}"/>
                    </a:ext>
                  </a:extLst>
                </p:cNvPr>
                <p:cNvSpPr txBox="1"/>
                <p:nvPr/>
              </p:nvSpPr>
              <p:spPr>
                <a:xfrm>
                  <a:off x="9018079" y="9668653"/>
                  <a:ext cx="1342055" cy="2617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092068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911" b="1" kern="0" dirty="0">
                      <a:solidFill>
                        <a:srgbClr val="57162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Day 21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89F294F7-A318-CECA-B409-38D3F26B9911}"/>
                    </a:ext>
                  </a:extLst>
                </p:cNvPr>
                <p:cNvSpPr txBox="1"/>
                <p:nvPr/>
              </p:nvSpPr>
              <p:spPr>
                <a:xfrm>
                  <a:off x="2331299" y="9858460"/>
                  <a:ext cx="2624961" cy="2673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092068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911" kern="0" dirty="0">
                      <a:solidFill>
                        <a:srgbClr val="57162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Medium refresh</a:t>
                  </a: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E5D66CF9-C710-50E4-604C-BB22E13F956A}"/>
                    </a:ext>
                  </a:extLst>
                </p:cNvPr>
                <p:cNvSpPr txBox="1"/>
                <p:nvPr/>
              </p:nvSpPr>
              <p:spPr>
                <a:xfrm>
                  <a:off x="7017545" y="9858460"/>
                  <a:ext cx="2624961" cy="2673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092068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911" kern="0" dirty="0">
                      <a:solidFill>
                        <a:srgbClr val="57162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Data analysis</a:t>
                  </a:r>
                </a:p>
              </p:txBody>
            </p:sp>
            <p:sp>
              <p:nvSpPr>
                <p:cNvPr id="70" name="Rectangle: Rounded Corners 69">
                  <a:extLst>
                    <a:ext uri="{FF2B5EF4-FFF2-40B4-BE49-F238E27FC236}">
                      <a16:creationId xmlns:a16="http://schemas.microsoft.com/office/drawing/2014/main" id="{C1E5834D-9BBA-4E5A-815A-622E1F7D658C}"/>
                    </a:ext>
                  </a:extLst>
                </p:cNvPr>
                <p:cNvSpPr/>
                <p:nvPr/>
              </p:nvSpPr>
              <p:spPr>
                <a:xfrm>
                  <a:off x="8333668" y="12406998"/>
                  <a:ext cx="2797684" cy="1032554"/>
                </a:xfrm>
                <a:prstGeom prst="roundRect">
                  <a:avLst/>
                </a:prstGeom>
                <a:solidFill>
                  <a:srgbClr val="49182D">
                    <a:lumMod val="75000"/>
                    <a:lumOff val="25000"/>
                  </a:srgbClr>
                </a:solidFill>
                <a:ln w="9525" cap="flat" cmpd="sng" algn="ctr">
                  <a:solidFill>
                    <a:srgbClr val="49182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1092068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911" kern="0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MSD data analysis</a:t>
                  </a: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A5FA39-FA65-3E0B-65C3-F815572FC0CE}"/>
                  </a:ext>
                </a:extLst>
              </p:cNvPr>
              <p:cNvSpPr txBox="1"/>
              <p:nvPr/>
            </p:nvSpPr>
            <p:spPr>
              <a:xfrm>
                <a:off x="1903494" y="8220706"/>
                <a:ext cx="936104" cy="479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092068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866" b="1" kern="0" dirty="0">
                    <a:solidFill>
                      <a:srgbClr val="B4121B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</p:grp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33DF314-CE0E-1322-8D23-D01D4586E568}"/>
                </a:ext>
              </a:extLst>
            </p:cNvPr>
            <p:cNvSpPr/>
            <p:nvPr/>
          </p:nvSpPr>
          <p:spPr>
            <a:xfrm>
              <a:off x="4532930" y="28960455"/>
              <a:ext cx="2236927" cy="1307323"/>
            </a:xfrm>
            <a:prstGeom prst="roundRect">
              <a:avLst/>
            </a:prstGeom>
            <a:solidFill>
              <a:srgbClr val="97325D"/>
            </a:solidFill>
            <a:ln w="9525" cap="flat" cmpd="sng" algn="ctr">
              <a:solidFill>
                <a:srgbClr val="49182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109206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91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Seed Microglia (monoculture and tri-culture)</a:t>
              </a:r>
            </a:p>
          </p:txBody>
        </p:sp>
      </p:grpSp>
      <p:sp>
        <p:nvSpPr>
          <p:cNvPr id="501" name="TextBox 500">
            <a:extLst>
              <a:ext uri="{FF2B5EF4-FFF2-40B4-BE49-F238E27FC236}">
                <a16:creationId xmlns:a16="http://schemas.microsoft.com/office/drawing/2014/main" id="{05D8E447-A96D-54B1-711A-78FBB546C6DB}"/>
              </a:ext>
            </a:extLst>
          </p:cNvPr>
          <p:cNvSpPr txBox="1"/>
          <p:nvPr/>
        </p:nvSpPr>
        <p:spPr>
          <a:xfrm>
            <a:off x="25467035" y="23705390"/>
            <a:ext cx="940216" cy="533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501A26"/>
                </a:solidFill>
                <a:latin typeface="GT America" panose="020B0604020202020204" charset="0"/>
              </a:rPr>
              <a:t>A</a:t>
            </a:r>
          </a:p>
        </p:txBody>
      </p:sp>
      <p:graphicFrame>
        <p:nvGraphicFramePr>
          <p:cNvPr id="510" name="Object 509">
            <a:extLst>
              <a:ext uri="{FF2B5EF4-FFF2-40B4-BE49-F238E27FC236}">
                <a16:creationId xmlns:a16="http://schemas.microsoft.com/office/drawing/2014/main" id="{1981DDB5-FB5C-D363-44AA-FCA88B9D97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9372799"/>
              </p:ext>
            </p:extLst>
          </p:nvPr>
        </p:nvGraphicFramePr>
        <p:xfrm>
          <a:off x="44205400" y="9046253"/>
          <a:ext cx="5380099" cy="4310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15" imgW="4616580" imgH="3698782" progId="Prism9.Document">
                  <p:embed/>
                </p:oleObj>
              </mc:Choice>
              <mc:Fallback>
                <p:oleObj name="Prism 9" r:id="rId15" imgW="4616580" imgH="3698782" progId="Prism9.Document">
                  <p:embed/>
                  <p:pic>
                    <p:nvPicPr>
                      <p:cNvPr id="510" name="Object 509">
                        <a:extLst>
                          <a:ext uri="{FF2B5EF4-FFF2-40B4-BE49-F238E27FC236}">
                            <a16:creationId xmlns:a16="http://schemas.microsoft.com/office/drawing/2014/main" id="{1981DDB5-FB5C-D363-44AA-FCA88B9D97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4205400" y="9046253"/>
                        <a:ext cx="5380099" cy="43104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0" name="Object 899">
            <a:extLst>
              <a:ext uri="{FF2B5EF4-FFF2-40B4-BE49-F238E27FC236}">
                <a16:creationId xmlns:a16="http://schemas.microsoft.com/office/drawing/2014/main" id="{8B6F2776-D724-9FD3-9674-B06F53BC35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2202683"/>
              </p:ext>
            </p:extLst>
          </p:nvPr>
        </p:nvGraphicFramePr>
        <p:xfrm>
          <a:off x="38438304" y="13441484"/>
          <a:ext cx="6012405" cy="4623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17" imgW="4808532" imgH="3698782" progId="Prism9.Document">
                  <p:embed/>
                </p:oleObj>
              </mc:Choice>
              <mc:Fallback>
                <p:oleObj name="Prism 9" r:id="rId17" imgW="4808532" imgH="3698782" progId="Prism9.Document">
                  <p:embed/>
                  <p:pic>
                    <p:nvPicPr>
                      <p:cNvPr id="900" name="Object 899">
                        <a:extLst>
                          <a:ext uri="{FF2B5EF4-FFF2-40B4-BE49-F238E27FC236}">
                            <a16:creationId xmlns:a16="http://schemas.microsoft.com/office/drawing/2014/main" id="{8B6F2776-D724-9FD3-9674-B06F53BC35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8438304" y="13441484"/>
                        <a:ext cx="6012405" cy="4623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" name="Object 900">
            <a:extLst>
              <a:ext uri="{FF2B5EF4-FFF2-40B4-BE49-F238E27FC236}">
                <a16:creationId xmlns:a16="http://schemas.microsoft.com/office/drawing/2014/main" id="{B85FDC1D-0790-31D7-74BB-581AE89406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7576742"/>
              </p:ext>
            </p:extLst>
          </p:nvPr>
        </p:nvGraphicFramePr>
        <p:xfrm>
          <a:off x="43979774" y="13441485"/>
          <a:ext cx="5712179" cy="4623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19" imgW="4566161" imgH="3698782" progId="Prism9.Document">
                  <p:embed/>
                </p:oleObj>
              </mc:Choice>
              <mc:Fallback>
                <p:oleObj name="Prism 9" r:id="rId19" imgW="4566161" imgH="3698782" progId="Prism9.Document">
                  <p:embed/>
                  <p:pic>
                    <p:nvPicPr>
                      <p:cNvPr id="901" name="Object 900">
                        <a:extLst>
                          <a:ext uri="{FF2B5EF4-FFF2-40B4-BE49-F238E27FC236}">
                            <a16:creationId xmlns:a16="http://schemas.microsoft.com/office/drawing/2014/main" id="{B85FDC1D-0790-31D7-74BB-581AE89406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3979774" y="13441485"/>
                        <a:ext cx="5712179" cy="46239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48" name="Group 947">
            <a:extLst>
              <a:ext uri="{FF2B5EF4-FFF2-40B4-BE49-F238E27FC236}">
                <a16:creationId xmlns:a16="http://schemas.microsoft.com/office/drawing/2014/main" id="{14018F6B-97F1-A641-DC1A-FC3F65FA85D4}"/>
              </a:ext>
            </a:extLst>
          </p:cNvPr>
          <p:cNvGrpSpPr/>
          <p:nvPr/>
        </p:nvGrpSpPr>
        <p:grpSpPr>
          <a:xfrm>
            <a:off x="15021394" y="23380118"/>
            <a:ext cx="8829647" cy="5855841"/>
            <a:chOff x="7288313" y="8764306"/>
            <a:chExt cx="10958186" cy="7267493"/>
          </a:xfrm>
        </p:grpSpPr>
        <p:grpSp>
          <p:nvGrpSpPr>
            <p:cNvPr id="949" name="Group 948">
              <a:extLst>
                <a:ext uri="{FF2B5EF4-FFF2-40B4-BE49-F238E27FC236}">
                  <a16:creationId xmlns:a16="http://schemas.microsoft.com/office/drawing/2014/main" id="{86763F62-B928-3A26-8461-373655C3EC3D}"/>
                </a:ext>
              </a:extLst>
            </p:cNvPr>
            <p:cNvGrpSpPr/>
            <p:nvPr/>
          </p:nvGrpSpPr>
          <p:grpSpPr>
            <a:xfrm>
              <a:off x="14646499" y="8764306"/>
              <a:ext cx="3600000" cy="3600000"/>
              <a:chOff x="14646499" y="8764306"/>
              <a:chExt cx="3600000" cy="3600000"/>
            </a:xfrm>
          </p:grpSpPr>
          <p:pic>
            <p:nvPicPr>
              <p:cNvPr id="482" name="Picture 481" descr="A close-up of a cell&#10;&#10;Description automatically generated">
                <a:extLst>
                  <a:ext uri="{FF2B5EF4-FFF2-40B4-BE49-F238E27FC236}">
                    <a16:creationId xmlns:a16="http://schemas.microsoft.com/office/drawing/2014/main" id="{5F2D8FDA-8934-3C86-190E-67C1ABF857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4646499" y="8764306"/>
                <a:ext cx="3600000" cy="3600000"/>
              </a:xfrm>
              <a:prstGeom prst="rect">
                <a:avLst/>
              </a:prstGeom>
            </p:spPr>
          </p:pic>
          <p:sp>
            <p:nvSpPr>
              <p:cNvPr id="483" name="Rectangle 482">
                <a:extLst>
                  <a:ext uri="{FF2B5EF4-FFF2-40B4-BE49-F238E27FC236}">
                    <a16:creationId xmlns:a16="http://schemas.microsoft.com/office/drawing/2014/main" id="{E966E177-84DF-5948-3464-75C14F37E6D5}"/>
                  </a:ext>
                </a:extLst>
              </p:cNvPr>
              <p:cNvSpPr/>
              <p:nvPr/>
            </p:nvSpPr>
            <p:spPr>
              <a:xfrm>
                <a:off x="14678845" y="11642053"/>
                <a:ext cx="504000" cy="50400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474"/>
              </a:p>
            </p:txBody>
          </p:sp>
          <p:pic>
            <p:nvPicPr>
              <p:cNvPr id="484" name="Picture 483" descr="A close-up of a cell&#10;&#10;Description automatically generated">
                <a:extLst>
                  <a:ext uri="{FF2B5EF4-FFF2-40B4-BE49-F238E27FC236}">
                    <a16:creationId xmlns:a16="http://schemas.microsoft.com/office/drawing/2014/main" id="{C76FBBE0-399B-3D9A-614F-8B32A0052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</a:extLst>
              </a:blip>
              <a:srcRect l="898" t="79937" r="85101" b="6063"/>
              <a:stretch/>
            </p:blipFill>
            <p:spPr>
              <a:xfrm>
                <a:off x="16446499" y="8764306"/>
                <a:ext cx="1800000" cy="1800000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</p:spPr>
          </p:pic>
        </p:grpSp>
        <p:grpSp>
          <p:nvGrpSpPr>
            <p:cNvPr id="950" name="Group 949">
              <a:extLst>
                <a:ext uri="{FF2B5EF4-FFF2-40B4-BE49-F238E27FC236}">
                  <a16:creationId xmlns:a16="http://schemas.microsoft.com/office/drawing/2014/main" id="{6C8C4D07-2D1D-9D37-1383-28318ACF4C4C}"/>
                </a:ext>
              </a:extLst>
            </p:cNvPr>
            <p:cNvGrpSpPr/>
            <p:nvPr/>
          </p:nvGrpSpPr>
          <p:grpSpPr>
            <a:xfrm>
              <a:off x="10960721" y="8764306"/>
              <a:ext cx="3600000" cy="3600000"/>
              <a:chOff x="10960721" y="8764306"/>
              <a:chExt cx="3600000" cy="3600000"/>
            </a:xfrm>
          </p:grpSpPr>
          <p:pic>
            <p:nvPicPr>
              <p:cNvPr id="479" name="Picture 478" descr="A close-up of a cell&#10;&#10;Description automatically generated">
                <a:extLst>
                  <a:ext uri="{FF2B5EF4-FFF2-40B4-BE49-F238E27FC236}">
                    <a16:creationId xmlns:a16="http://schemas.microsoft.com/office/drawing/2014/main" id="{6C3BF7FE-5AB0-41D4-6786-826CD3605B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960721" y="8764306"/>
                <a:ext cx="3600000" cy="3600000"/>
              </a:xfrm>
              <a:prstGeom prst="rect">
                <a:avLst/>
              </a:prstGeom>
            </p:spPr>
          </p:pic>
          <p:sp>
            <p:nvSpPr>
              <p:cNvPr id="480" name="Rectangle 479">
                <a:extLst>
                  <a:ext uri="{FF2B5EF4-FFF2-40B4-BE49-F238E27FC236}">
                    <a16:creationId xmlns:a16="http://schemas.microsoft.com/office/drawing/2014/main" id="{6D843EBC-97C0-C38E-E536-40EC746F854F}"/>
                  </a:ext>
                </a:extLst>
              </p:cNvPr>
              <p:cNvSpPr/>
              <p:nvPr/>
            </p:nvSpPr>
            <p:spPr>
              <a:xfrm>
                <a:off x="10987064" y="11642053"/>
                <a:ext cx="504000" cy="50400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474"/>
              </a:p>
            </p:txBody>
          </p:sp>
          <p:pic>
            <p:nvPicPr>
              <p:cNvPr id="481" name="Picture 480" descr="A close-up of a cell&#10;&#10;Description automatically generated">
                <a:extLst>
                  <a:ext uri="{FF2B5EF4-FFF2-40B4-BE49-F238E27FC236}">
                    <a16:creationId xmlns:a16="http://schemas.microsoft.com/office/drawing/2014/main" id="{3F15410E-A7FC-A275-E7BE-2239709C02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</a:extLst>
              </a:blip>
              <a:srcRect l="732" t="79937" r="85268" b="6063"/>
              <a:stretch/>
            </p:blipFill>
            <p:spPr>
              <a:xfrm>
                <a:off x="12760721" y="8764306"/>
                <a:ext cx="1800000" cy="1800000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</p:spPr>
          </p:pic>
        </p:grpSp>
        <p:grpSp>
          <p:nvGrpSpPr>
            <p:cNvPr id="951" name="Group 950">
              <a:extLst>
                <a:ext uri="{FF2B5EF4-FFF2-40B4-BE49-F238E27FC236}">
                  <a16:creationId xmlns:a16="http://schemas.microsoft.com/office/drawing/2014/main" id="{9903957E-A2C4-C756-28A9-B7AF500768FF}"/>
                </a:ext>
              </a:extLst>
            </p:cNvPr>
            <p:cNvGrpSpPr/>
            <p:nvPr/>
          </p:nvGrpSpPr>
          <p:grpSpPr>
            <a:xfrm>
              <a:off x="7288313" y="8764306"/>
              <a:ext cx="3600000" cy="3600000"/>
              <a:chOff x="7288313" y="8764306"/>
              <a:chExt cx="3600000" cy="3600000"/>
            </a:xfrm>
          </p:grpSpPr>
          <p:pic>
            <p:nvPicPr>
              <p:cNvPr id="476" name="Picture 475" descr="A close-up of a cell&#10;&#10;Description automatically generated">
                <a:extLst>
                  <a:ext uri="{FF2B5EF4-FFF2-40B4-BE49-F238E27FC236}">
                    <a16:creationId xmlns:a16="http://schemas.microsoft.com/office/drawing/2014/main" id="{E7F2F81B-6293-8C26-D266-A0A088B7CE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288313" y="8764306"/>
                <a:ext cx="3600000" cy="3600000"/>
              </a:xfrm>
              <a:prstGeom prst="rect">
                <a:avLst/>
              </a:prstGeom>
            </p:spPr>
          </p:pic>
          <p:sp>
            <p:nvSpPr>
              <p:cNvPr id="477" name="Rectangle 476">
                <a:extLst>
                  <a:ext uri="{FF2B5EF4-FFF2-40B4-BE49-F238E27FC236}">
                    <a16:creationId xmlns:a16="http://schemas.microsoft.com/office/drawing/2014/main" id="{633CA40A-640C-96BA-E665-B5EBE7CBE3E2}"/>
                  </a:ext>
                </a:extLst>
              </p:cNvPr>
              <p:cNvSpPr/>
              <p:nvPr/>
            </p:nvSpPr>
            <p:spPr>
              <a:xfrm>
                <a:off x="7317454" y="11642053"/>
                <a:ext cx="504000" cy="50400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474"/>
              </a:p>
            </p:txBody>
          </p:sp>
          <p:pic>
            <p:nvPicPr>
              <p:cNvPr id="478" name="Picture 477" descr="A close-up of a cell&#10;&#10;Description automatically generated">
                <a:extLst>
                  <a:ext uri="{FF2B5EF4-FFF2-40B4-BE49-F238E27FC236}">
                    <a16:creationId xmlns:a16="http://schemas.microsoft.com/office/drawing/2014/main" id="{6545A70D-5AFA-62F0-FF5C-4C127939C3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</a:extLst>
              </a:blip>
              <a:srcRect l="809" t="79937" r="85191" b="6062"/>
              <a:stretch/>
            </p:blipFill>
            <p:spPr>
              <a:xfrm>
                <a:off x="9088313" y="8764306"/>
                <a:ext cx="1800000" cy="1800000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</p:spPr>
          </p:pic>
        </p:grpSp>
        <p:grpSp>
          <p:nvGrpSpPr>
            <p:cNvPr id="952" name="Group 951">
              <a:extLst>
                <a:ext uri="{FF2B5EF4-FFF2-40B4-BE49-F238E27FC236}">
                  <a16:creationId xmlns:a16="http://schemas.microsoft.com/office/drawing/2014/main" id="{F3D623F4-3AC7-ADCB-19DB-98195209349C}"/>
                </a:ext>
              </a:extLst>
            </p:cNvPr>
            <p:cNvGrpSpPr/>
            <p:nvPr/>
          </p:nvGrpSpPr>
          <p:grpSpPr>
            <a:xfrm>
              <a:off x="14646499" y="12431798"/>
              <a:ext cx="3600000" cy="3600001"/>
              <a:chOff x="14646499" y="12431798"/>
              <a:chExt cx="3600000" cy="3600001"/>
            </a:xfrm>
          </p:grpSpPr>
          <p:pic>
            <p:nvPicPr>
              <p:cNvPr id="473" name="Picture 472" descr="A close-up of a cell&#10;&#10;Description automatically generated">
                <a:extLst>
                  <a:ext uri="{FF2B5EF4-FFF2-40B4-BE49-F238E27FC236}">
                    <a16:creationId xmlns:a16="http://schemas.microsoft.com/office/drawing/2014/main" id="{FB7B64CA-C091-7415-73B3-F09038B771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6200000">
                <a:off x="14646499" y="12431799"/>
                <a:ext cx="3600000" cy="3600000"/>
              </a:xfrm>
              <a:prstGeom prst="rect">
                <a:avLst/>
              </a:prstGeom>
            </p:spPr>
          </p:pic>
          <p:sp>
            <p:nvSpPr>
              <p:cNvPr id="474" name="Rectangle 473">
                <a:extLst>
                  <a:ext uri="{FF2B5EF4-FFF2-40B4-BE49-F238E27FC236}">
                    <a16:creationId xmlns:a16="http://schemas.microsoft.com/office/drawing/2014/main" id="{CAC9A9A8-D2F0-3CF4-C5F4-069083AEC3EE}"/>
                  </a:ext>
                </a:extLst>
              </p:cNvPr>
              <p:cNvSpPr/>
              <p:nvPr/>
            </p:nvSpPr>
            <p:spPr>
              <a:xfrm>
                <a:off x="15857265" y="14273510"/>
                <a:ext cx="504000" cy="50400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474"/>
              </a:p>
            </p:txBody>
          </p:sp>
          <p:pic>
            <p:nvPicPr>
              <p:cNvPr id="475" name="Picture 474" descr="A close-up of a cell&#10;&#10;Description automatically generated">
                <a:extLst>
                  <a:ext uri="{FF2B5EF4-FFF2-40B4-BE49-F238E27FC236}">
                    <a16:creationId xmlns:a16="http://schemas.microsoft.com/office/drawing/2014/main" id="{84A3E4D4-C229-6D0D-070F-EA34DD95AF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</a:extLst>
              </a:blip>
              <a:srcRect l="34841" t="33632" r="51159" b="52368"/>
              <a:stretch/>
            </p:blipFill>
            <p:spPr>
              <a:xfrm rot="16200000">
                <a:off x="16446499" y="12431798"/>
                <a:ext cx="1800000" cy="1800000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</p:spPr>
          </p:pic>
        </p:grpSp>
        <p:grpSp>
          <p:nvGrpSpPr>
            <p:cNvPr id="953" name="Group 952">
              <a:extLst>
                <a:ext uri="{FF2B5EF4-FFF2-40B4-BE49-F238E27FC236}">
                  <a16:creationId xmlns:a16="http://schemas.microsoft.com/office/drawing/2014/main" id="{FF49F355-029D-9FCF-12AE-D9F633F85CAC}"/>
                </a:ext>
              </a:extLst>
            </p:cNvPr>
            <p:cNvGrpSpPr/>
            <p:nvPr/>
          </p:nvGrpSpPr>
          <p:grpSpPr>
            <a:xfrm>
              <a:off x="10960721" y="12431798"/>
              <a:ext cx="3600000" cy="3600001"/>
              <a:chOff x="10960721" y="12431798"/>
              <a:chExt cx="3600000" cy="3600001"/>
            </a:xfrm>
          </p:grpSpPr>
          <p:pic>
            <p:nvPicPr>
              <p:cNvPr id="958" name="Picture 957" descr="A close-up of a cell&#10;&#10;Description automatically generated">
                <a:extLst>
                  <a:ext uri="{FF2B5EF4-FFF2-40B4-BE49-F238E27FC236}">
                    <a16:creationId xmlns:a16="http://schemas.microsoft.com/office/drawing/2014/main" id="{68F44589-FC0D-747E-2A57-96046496B1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BEBA8EAE-BF5A-486C-A8C5-ECC9F3942E4B}">
                    <a14:imgProps xmlns:a14="http://schemas.microsoft.com/office/drawing/2010/main">
                      <a14:imgLayer r:embed="rId30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6200000">
                <a:off x="10960721" y="12431799"/>
                <a:ext cx="3600000" cy="3600000"/>
              </a:xfrm>
              <a:prstGeom prst="rect">
                <a:avLst/>
              </a:prstGeom>
            </p:spPr>
          </p:pic>
          <p:sp>
            <p:nvSpPr>
              <p:cNvPr id="959" name="Rectangle 958">
                <a:extLst>
                  <a:ext uri="{FF2B5EF4-FFF2-40B4-BE49-F238E27FC236}">
                    <a16:creationId xmlns:a16="http://schemas.microsoft.com/office/drawing/2014/main" id="{B7B304FF-58BC-0CE2-1771-7417B8162466}"/>
                  </a:ext>
                </a:extLst>
              </p:cNvPr>
              <p:cNvSpPr/>
              <p:nvPr/>
            </p:nvSpPr>
            <p:spPr>
              <a:xfrm>
                <a:off x="12175331" y="14272982"/>
                <a:ext cx="504000" cy="50400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474"/>
              </a:p>
            </p:txBody>
          </p:sp>
          <p:pic>
            <p:nvPicPr>
              <p:cNvPr id="472" name="Picture 471" descr="A close-up of a cell&#10;&#10;Description automatically generated">
                <a:extLst>
                  <a:ext uri="{FF2B5EF4-FFF2-40B4-BE49-F238E27FC236}">
                    <a16:creationId xmlns:a16="http://schemas.microsoft.com/office/drawing/2014/main" id="{27858EB4-8721-7FFC-C2D9-B9E1A9345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BEBA8EAE-BF5A-486C-A8C5-ECC9F3942E4B}">
                    <a14:imgProps xmlns:a14="http://schemas.microsoft.com/office/drawing/2010/main">
                      <a14:imgLayer r:embed="rId30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</a:extLst>
              </a:blip>
              <a:srcRect l="34610" t="33739" r="51390" b="52261"/>
              <a:stretch/>
            </p:blipFill>
            <p:spPr>
              <a:xfrm rot="16200000">
                <a:off x="12760721" y="12431798"/>
                <a:ext cx="1800000" cy="1800000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</p:spPr>
          </p:pic>
        </p:grpSp>
        <p:grpSp>
          <p:nvGrpSpPr>
            <p:cNvPr id="954" name="Group 953">
              <a:extLst>
                <a:ext uri="{FF2B5EF4-FFF2-40B4-BE49-F238E27FC236}">
                  <a16:creationId xmlns:a16="http://schemas.microsoft.com/office/drawing/2014/main" id="{D3203224-4AA5-FF59-83AB-0FBC0E63F2A8}"/>
                </a:ext>
              </a:extLst>
            </p:cNvPr>
            <p:cNvGrpSpPr/>
            <p:nvPr/>
          </p:nvGrpSpPr>
          <p:grpSpPr>
            <a:xfrm>
              <a:off x="7288313" y="12431798"/>
              <a:ext cx="3600000" cy="3600001"/>
              <a:chOff x="7288313" y="12431798"/>
              <a:chExt cx="3600000" cy="3600001"/>
            </a:xfrm>
          </p:grpSpPr>
          <p:pic>
            <p:nvPicPr>
              <p:cNvPr id="955" name="Picture 954" descr="A close-up of a dark background&#10;&#10;Description automatically generated">
                <a:extLst>
                  <a:ext uri="{FF2B5EF4-FFF2-40B4-BE49-F238E27FC236}">
                    <a16:creationId xmlns:a16="http://schemas.microsoft.com/office/drawing/2014/main" id="{87BFC12C-DD3F-C4E7-D0B1-3C45E5D45A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BEBA8EAE-BF5A-486C-A8C5-ECC9F3942E4B}">
                    <a14:imgProps xmlns:a14="http://schemas.microsoft.com/office/drawing/2010/main">
                      <a14:imgLayer r:embed="rId32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6200000">
                <a:off x="7288313" y="12431799"/>
                <a:ext cx="3600000" cy="3600000"/>
              </a:xfrm>
              <a:prstGeom prst="rect">
                <a:avLst/>
              </a:prstGeom>
            </p:spPr>
          </p:pic>
          <p:sp>
            <p:nvSpPr>
              <p:cNvPr id="956" name="Rectangle 955">
                <a:extLst>
                  <a:ext uri="{FF2B5EF4-FFF2-40B4-BE49-F238E27FC236}">
                    <a16:creationId xmlns:a16="http://schemas.microsoft.com/office/drawing/2014/main" id="{ADBEA11D-323B-1009-4E3B-40DBBD1F47E5}"/>
                  </a:ext>
                </a:extLst>
              </p:cNvPr>
              <p:cNvSpPr/>
              <p:nvPr/>
            </p:nvSpPr>
            <p:spPr>
              <a:xfrm>
                <a:off x="8502923" y="14272982"/>
                <a:ext cx="504000" cy="50400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474"/>
              </a:p>
            </p:txBody>
          </p:sp>
          <p:pic>
            <p:nvPicPr>
              <p:cNvPr id="957" name="Picture 956" descr="A close-up of a dark background&#10;&#10;Description automatically generated">
                <a:extLst>
                  <a:ext uri="{FF2B5EF4-FFF2-40B4-BE49-F238E27FC236}">
                    <a16:creationId xmlns:a16="http://schemas.microsoft.com/office/drawing/2014/main" id="{6858D355-4BF7-AB66-94C6-72A30837F2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BEBA8EAE-BF5A-486C-A8C5-ECC9F3942E4B}">
                    <a14:imgProps xmlns:a14="http://schemas.microsoft.com/office/drawing/2010/main">
                      <a14:imgLayer r:embed="rId32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</a:extLst>
              </a:blip>
              <a:srcRect l="34700" t="33739" r="51300" b="52261"/>
              <a:stretch/>
            </p:blipFill>
            <p:spPr>
              <a:xfrm rot="16200000">
                <a:off x="9088313" y="12431798"/>
                <a:ext cx="1800000" cy="1800000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</p:spPr>
          </p:pic>
        </p:grpSp>
      </p:grpSp>
      <p:sp>
        <p:nvSpPr>
          <p:cNvPr id="485" name="Tijdelijke aanduiding voor tekst 59">
            <a:extLst>
              <a:ext uri="{FF2B5EF4-FFF2-40B4-BE49-F238E27FC236}">
                <a16:creationId xmlns:a16="http://schemas.microsoft.com/office/drawing/2014/main" id="{0666B40E-84BC-4AD9-8A35-105F2D0D8028}"/>
              </a:ext>
            </a:extLst>
          </p:cNvPr>
          <p:cNvSpPr txBox="1">
            <a:spLocks/>
          </p:cNvSpPr>
          <p:nvPr/>
        </p:nvSpPr>
        <p:spPr>
          <a:xfrm>
            <a:off x="20168877" y="30979979"/>
            <a:ext cx="4886089" cy="4524315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marL="0" indent="0" algn="l" defTabSz="5112045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13610" indent="0" algn="l" defTabSz="5112045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0420" indent="0" algn="l" defTabSz="5112045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630" indent="0" algn="l" defTabSz="5112045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22281" indent="0" algn="l" defTabSz="5112045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058123" indent="-1278011" algn="l" defTabSz="5112045" rtl="0" eaLnBrk="1" latinLnBrk="0" hangingPunct="1">
              <a:lnSpc>
                <a:spcPct val="90000"/>
              </a:lnSpc>
              <a:spcBef>
                <a:spcPts val="2795"/>
              </a:spcBef>
              <a:buFont typeface="Arial" panose="020B0604020202020204" pitchFamily="34" charset="0"/>
              <a:buChar char="•"/>
              <a:defRPr sz="10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14145" indent="-1278011" algn="l" defTabSz="5112045" rtl="0" eaLnBrk="1" latinLnBrk="0" hangingPunct="1">
              <a:lnSpc>
                <a:spcPct val="90000"/>
              </a:lnSpc>
              <a:spcBef>
                <a:spcPts val="2795"/>
              </a:spcBef>
              <a:buFont typeface="Arial" panose="020B0604020202020204" pitchFamily="34" charset="0"/>
              <a:buChar char="•"/>
              <a:defRPr sz="10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170167" indent="-1278011" algn="l" defTabSz="5112045" rtl="0" eaLnBrk="1" latinLnBrk="0" hangingPunct="1">
              <a:lnSpc>
                <a:spcPct val="90000"/>
              </a:lnSpc>
              <a:spcBef>
                <a:spcPts val="2795"/>
              </a:spcBef>
              <a:buFont typeface="Arial" panose="020B0604020202020204" pitchFamily="34" charset="0"/>
              <a:buChar char="•"/>
              <a:defRPr sz="10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26190" indent="-1278011" algn="l" defTabSz="5112045" rtl="0" eaLnBrk="1" latinLnBrk="0" hangingPunct="1">
              <a:lnSpc>
                <a:spcPct val="90000"/>
              </a:lnSpc>
              <a:spcBef>
                <a:spcPts val="2795"/>
              </a:spcBef>
              <a:buFont typeface="Arial" panose="020B0604020202020204" pitchFamily="34" charset="0"/>
              <a:buChar char="•"/>
              <a:defRPr sz="10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endParaRPr lang="en-US" sz="2400" dirty="0">
              <a:solidFill>
                <a:srgbClr val="681300"/>
              </a:solidFill>
              <a:latin typeface="GT America" panose="00000500000000000000"/>
              <a:cs typeface="Arial"/>
            </a:endParaRPr>
          </a:p>
          <a:p>
            <a:pPr marL="457200" indent="-457200" algn="just" fontAlgn="auto">
              <a:spcAft>
                <a:spcPts val="0"/>
              </a:spcAft>
              <a:buAutoNum type="alphaUcParenR"/>
            </a:pPr>
            <a:r>
              <a:rPr lang="en-US" sz="2400" dirty="0">
                <a:solidFill>
                  <a:srgbClr val="681300"/>
                </a:solidFill>
                <a:latin typeface="GT America" panose="00000500000000000000"/>
                <a:cs typeface="Arial"/>
              </a:rPr>
              <a:t>Representative ICC images of Ncyte Neuronal Mix treated with two maturation mixes. Staining for nuclei (DAPI), pre and post synaptic markers (SYP, PSD95). </a:t>
            </a:r>
          </a:p>
          <a:p>
            <a:pPr marL="457200" indent="-457200" algn="just" fontAlgn="auto">
              <a:spcAft>
                <a:spcPts val="0"/>
              </a:spcAft>
              <a:buAutoNum type="alphaUcParenR"/>
            </a:pPr>
            <a:r>
              <a:rPr lang="en-US" sz="2400" dirty="0">
                <a:solidFill>
                  <a:srgbClr val="681300"/>
                </a:solidFill>
                <a:latin typeface="GT America" panose="00000500000000000000"/>
                <a:cs typeface="Arial"/>
              </a:rPr>
              <a:t> Quantification of synaptic density normalized on UTC of Ncyte Neuronal Mix treated with two maturation mixes at different concentrations. </a:t>
            </a:r>
          </a:p>
        </p:txBody>
      </p:sp>
      <p:sp>
        <p:nvSpPr>
          <p:cNvPr id="486" name="TextBox 485">
            <a:extLst>
              <a:ext uri="{FF2B5EF4-FFF2-40B4-BE49-F238E27FC236}">
                <a16:creationId xmlns:a16="http://schemas.microsoft.com/office/drawing/2014/main" id="{CB8C47B3-96C6-010F-6151-28613F0517F6}"/>
              </a:ext>
            </a:extLst>
          </p:cNvPr>
          <p:cNvSpPr txBox="1"/>
          <p:nvPr/>
        </p:nvSpPr>
        <p:spPr>
          <a:xfrm>
            <a:off x="13284000" y="30834004"/>
            <a:ext cx="940216" cy="533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501A26"/>
                </a:solidFill>
                <a:latin typeface="GT America" panose="020B0604020202020204" charset="0"/>
              </a:rPr>
              <a:t>B</a:t>
            </a:r>
          </a:p>
        </p:txBody>
      </p:sp>
      <p:sp>
        <p:nvSpPr>
          <p:cNvPr id="487" name="TextBox 486">
            <a:extLst>
              <a:ext uri="{FF2B5EF4-FFF2-40B4-BE49-F238E27FC236}">
                <a16:creationId xmlns:a16="http://schemas.microsoft.com/office/drawing/2014/main" id="{A0566ECB-C223-6D94-11B1-4356AF2D30ED}"/>
              </a:ext>
            </a:extLst>
          </p:cNvPr>
          <p:cNvSpPr txBox="1"/>
          <p:nvPr/>
        </p:nvSpPr>
        <p:spPr>
          <a:xfrm>
            <a:off x="13742710" y="23023038"/>
            <a:ext cx="940216" cy="533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501A26"/>
                </a:solidFill>
                <a:latin typeface="GT America" panose="020B0604020202020204" charset="0"/>
              </a:rPr>
              <a:t>A</a:t>
            </a:r>
          </a:p>
        </p:txBody>
      </p:sp>
      <p:grpSp>
        <p:nvGrpSpPr>
          <p:cNvPr id="488" name="Group 487">
            <a:extLst>
              <a:ext uri="{FF2B5EF4-FFF2-40B4-BE49-F238E27FC236}">
                <a16:creationId xmlns:a16="http://schemas.microsoft.com/office/drawing/2014/main" id="{44004854-6D4D-CFA4-0F73-AD591DEDD9C7}"/>
              </a:ext>
            </a:extLst>
          </p:cNvPr>
          <p:cNvGrpSpPr/>
          <p:nvPr/>
        </p:nvGrpSpPr>
        <p:grpSpPr>
          <a:xfrm>
            <a:off x="14633582" y="22988765"/>
            <a:ext cx="9171889" cy="6247188"/>
            <a:chOff x="7265776" y="1981736"/>
            <a:chExt cx="9128569" cy="6283592"/>
          </a:xfrm>
        </p:grpSpPr>
        <p:sp>
          <p:nvSpPr>
            <p:cNvPr id="489" name="TextBox 488">
              <a:extLst>
                <a:ext uri="{FF2B5EF4-FFF2-40B4-BE49-F238E27FC236}">
                  <a16:creationId xmlns:a16="http://schemas.microsoft.com/office/drawing/2014/main" id="{FA7366AB-7065-B937-B101-30E27BFB802A}"/>
                </a:ext>
              </a:extLst>
            </p:cNvPr>
            <p:cNvSpPr txBox="1"/>
            <p:nvPr/>
          </p:nvSpPr>
          <p:spPr>
            <a:xfrm>
              <a:off x="7663406" y="1997134"/>
              <a:ext cx="2880002" cy="3516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09206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72" kern="0" dirty="0">
                  <a:solidFill>
                    <a:srgbClr val="FF0000"/>
                  </a:solidFill>
                  <a:latin typeface="+mn-lt"/>
                </a:rPr>
                <a:t>SYP</a:t>
              </a:r>
              <a:r>
                <a:rPr lang="en-US" sz="1672" kern="0" dirty="0">
                  <a:solidFill>
                    <a:srgbClr val="571626"/>
                  </a:solidFill>
                  <a:latin typeface="+mn-lt"/>
                </a:rPr>
                <a:t>/</a:t>
              </a:r>
              <a:r>
                <a:rPr lang="en-US" sz="1672" kern="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MAP2</a:t>
              </a:r>
              <a:r>
                <a:rPr lang="en-US" sz="1672" kern="0" dirty="0">
                  <a:solidFill>
                    <a:srgbClr val="571626"/>
                  </a:solidFill>
                  <a:latin typeface="+mn-lt"/>
                </a:rPr>
                <a:t>/</a:t>
              </a:r>
              <a:r>
                <a:rPr lang="en-US" sz="1672" kern="0" dirty="0">
                  <a:solidFill>
                    <a:srgbClr val="0070C0"/>
                  </a:solidFill>
                  <a:latin typeface="+mn-lt"/>
                </a:rPr>
                <a:t>DAPI</a:t>
              </a:r>
            </a:p>
          </p:txBody>
        </p:sp>
        <p:sp>
          <p:nvSpPr>
            <p:cNvPr id="493" name="TextBox 492">
              <a:extLst>
                <a:ext uri="{FF2B5EF4-FFF2-40B4-BE49-F238E27FC236}">
                  <a16:creationId xmlns:a16="http://schemas.microsoft.com/office/drawing/2014/main" id="{E0FACBFF-A350-A6F5-6B9D-236EB26EAA48}"/>
                </a:ext>
              </a:extLst>
            </p:cNvPr>
            <p:cNvSpPr txBox="1"/>
            <p:nvPr/>
          </p:nvSpPr>
          <p:spPr>
            <a:xfrm>
              <a:off x="10571658" y="1997134"/>
              <a:ext cx="2880000" cy="3516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09206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72" kern="0" dirty="0">
                  <a:solidFill>
                    <a:srgbClr val="00B050"/>
                  </a:solidFill>
                  <a:latin typeface="+mn-lt"/>
                </a:rPr>
                <a:t>PSD95</a:t>
              </a:r>
              <a:r>
                <a:rPr lang="en-US" sz="1672" kern="0" dirty="0">
                  <a:solidFill>
                    <a:srgbClr val="501A26"/>
                  </a:solidFill>
                  <a:latin typeface="+mn-lt"/>
                </a:rPr>
                <a:t>/</a:t>
              </a:r>
              <a:r>
                <a:rPr lang="en-US" sz="1672" kern="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MAP2</a:t>
              </a:r>
              <a:r>
                <a:rPr lang="en-US" sz="1672" kern="0" dirty="0">
                  <a:solidFill>
                    <a:srgbClr val="571626"/>
                  </a:solidFill>
                  <a:latin typeface="+mn-lt"/>
                </a:rPr>
                <a:t>/</a:t>
              </a:r>
              <a:r>
                <a:rPr lang="en-US" sz="1672" kern="0" dirty="0">
                  <a:solidFill>
                    <a:srgbClr val="0070C0"/>
                  </a:solidFill>
                  <a:latin typeface="+mn-lt"/>
                </a:rPr>
                <a:t>DAPI</a:t>
              </a:r>
              <a:endParaRPr lang="en-US" sz="1672" kern="0" dirty="0">
                <a:solidFill>
                  <a:srgbClr val="FFFFFF">
                    <a:lumMod val="65000"/>
                  </a:srgbClr>
                </a:solidFill>
                <a:latin typeface="+mn-lt"/>
              </a:endParaRPr>
            </a:p>
          </p:txBody>
        </p:sp>
        <p:sp>
          <p:nvSpPr>
            <p:cNvPr id="494" name="TextBox 493">
              <a:extLst>
                <a:ext uri="{FF2B5EF4-FFF2-40B4-BE49-F238E27FC236}">
                  <a16:creationId xmlns:a16="http://schemas.microsoft.com/office/drawing/2014/main" id="{0AEB7659-7E2B-8477-1557-57BD350AF9B5}"/>
                </a:ext>
              </a:extLst>
            </p:cNvPr>
            <p:cNvSpPr txBox="1"/>
            <p:nvPr/>
          </p:nvSpPr>
          <p:spPr>
            <a:xfrm rot="16200000">
              <a:off x="5980959" y="3647813"/>
              <a:ext cx="2917631" cy="347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72" dirty="0">
                  <a:solidFill>
                    <a:srgbClr val="501A26"/>
                  </a:solidFill>
                  <a:latin typeface="+mn-lt"/>
                </a:rPr>
                <a:t>Maturation cocktail 1 </a:t>
              </a:r>
            </a:p>
          </p:txBody>
        </p:sp>
        <p:sp>
          <p:nvSpPr>
            <p:cNvPr id="495" name="TextBox 494">
              <a:extLst>
                <a:ext uri="{FF2B5EF4-FFF2-40B4-BE49-F238E27FC236}">
                  <a16:creationId xmlns:a16="http://schemas.microsoft.com/office/drawing/2014/main" id="{F15B4D33-C8EB-164B-DFB4-BB2A0DA08AC3}"/>
                </a:ext>
              </a:extLst>
            </p:cNvPr>
            <p:cNvSpPr txBox="1"/>
            <p:nvPr/>
          </p:nvSpPr>
          <p:spPr>
            <a:xfrm rot="16200000">
              <a:off x="5981759" y="6632515"/>
              <a:ext cx="2917629" cy="347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72" dirty="0">
                  <a:solidFill>
                    <a:srgbClr val="501A26"/>
                  </a:solidFill>
                  <a:latin typeface="+mn-lt"/>
                </a:rPr>
                <a:t>Maturation cocktail 2</a:t>
              </a:r>
            </a:p>
          </p:txBody>
        </p:sp>
        <p:sp>
          <p:nvSpPr>
            <p:cNvPr id="496" name="TextBox 495">
              <a:extLst>
                <a:ext uri="{FF2B5EF4-FFF2-40B4-BE49-F238E27FC236}">
                  <a16:creationId xmlns:a16="http://schemas.microsoft.com/office/drawing/2014/main" id="{0BD0F8D9-BA81-352A-940D-8B7BABCA8D44}"/>
                </a:ext>
              </a:extLst>
            </p:cNvPr>
            <p:cNvSpPr txBox="1"/>
            <p:nvPr/>
          </p:nvSpPr>
          <p:spPr>
            <a:xfrm>
              <a:off x="13552671" y="1981736"/>
              <a:ext cx="2841674" cy="351685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09206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72" kern="0" dirty="0">
                  <a:solidFill>
                    <a:srgbClr val="FF0000"/>
                  </a:solidFill>
                  <a:latin typeface="+mn-lt"/>
                </a:rPr>
                <a:t>SYP</a:t>
              </a:r>
              <a:r>
                <a:rPr lang="en-US" sz="1672" kern="0" dirty="0">
                  <a:solidFill>
                    <a:srgbClr val="571626"/>
                  </a:solidFill>
                  <a:latin typeface="+mn-lt"/>
                </a:rPr>
                <a:t>/</a:t>
              </a:r>
              <a:r>
                <a:rPr lang="en-US" sz="1672" kern="0" dirty="0">
                  <a:solidFill>
                    <a:srgbClr val="00B050"/>
                  </a:solidFill>
                  <a:latin typeface="+mn-lt"/>
                </a:rPr>
                <a:t>PSD95</a:t>
              </a:r>
              <a:r>
                <a:rPr lang="en-US" sz="1672" kern="0" dirty="0">
                  <a:solidFill>
                    <a:srgbClr val="571626"/>
                  </a:solidFill>
                  <a:latin typeface="+mn-lt"/>
                </a:rPr>
                <a:t>/</a:t>
              </a:r>
              <a:r>
                <a:rPr lang="en-US" sz="1672" kern="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MAP2</a:t>
              </a:r>
              <a:r>
                <a:rPr lang="en-US" sz="1672" kern="0" dirty="0">
                  <a:solidFill>
                    <a:srgbClr val="571626"/>
                  </a:solidFill>
                  <a:latin typeface="+mn-lt"/>
                </a:rPr>
                <a:t>/</a:t>
              </a:r>
              <a:r>
                <a:rPr lang="en-US" sz="1672" kern="0" dirty="0">
                  <a:solidFill>
                    <a:srgbClr val="0070C0"/>
                  </a:solidFill>
                  <a:latin typeface="+mn-lt"/>
                </a:rPr>
                <a:t>DAPI</a:t>
              </a:r>
              <a:endParaRPr lang="en-US" sz="1672" kern="0" dirty="0">
                <a:solidFill>
                  <a:srgbClr val="FFFFFF">
                    <a:lumMod val="65000"/>
                  </a:srgbClr>
                </a:solidFill>
                <a:latin typeface="+mn-lt"/>
              </a:endParaRPr>
            </a:p>
          </p:txBody>
        </p:sp>
      </p:grpSp>
      <p:graphicFrame>
        <p:nvGraphicFramePr>
          <p:cNvPr id="497" name="Object 496">
            <a:extLst>
              <a:ext uri="{FF2B5EF4-FFF2-40B4-BE49-F238E27FC236}">
                <a16:creationId xmlns:a16="http://schemas.microsoft.com/office/drawing/2014/main" id="{A4F9CA66-CFFF-3273-B07F-5F847AB089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5528587"/>
              </p:ext>
            </p:extLst>
          </p:nvPr>
        </p:nvGraphicFramePr>
        <p:xfrm>
          <a:off x="13485736" y="31860471"/>
          <a:ext cx="6912483" cy="4129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33" imgW="5816501" imgH="3475789" progId="Prism9.Document">
                  <p:embed/>
                </p:oleObj>
              </mc:Choice>
              <mc:Fallback>
                <p:oleObj name="Prism 9" r:id="rId33" imgW="5816501" imgH="3475789" progId="Prism9.Document">
                  <p:embed/>
                  <p:pic>
                    <p:nvPicPr>
                      <p:cNvPr id="497" name="Object 496">
                        <a:extLst>
                          <a:ext uri="{FF2B5EF4-FFF2-40B4-BE49-F238E27FC236}">
                            <a16:creationId xmlns:a16="http://schemas.microsoft.com/office/drawing/2014/main" id="{A4F9CA66-CFFF-3273-B07F-5F847AB089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3485736" y="31860471"/>
                        <a:ext cx="6912483" cy="4129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" name="Text Placeholder 3">
            <a:extLst>
              <a:ext uri="{FF2B5EF4-FFF2-40B4-BE49-F238E27FC236}">
                <a16:creationId xmlns:a16="http://schemas.microsoft.com/office/drawing/2014/main" id="{3859B7C3-E850-31FC-B0A3-76B1B635D8C9}"/>
              </a:ext>
            </a:extLst>
          </p:cNvPr>
          <p:cNvSpPr txBox="1">
            <a:spLocks/>
          </p:cNvSpPr>
          <p:nvPr/>
        </p:nvSpPr>
        <p:spPr>
          <a:xfrm>
            <a:off x="26055786" y="13256406"/>
            <a:ext cx="7498409" cy="862965"/>
          </a:xfrm>
          <a:prstGeom prst="rect">
            <a:avLst/>
          </a:prstGeom>
        </p:spPr>
        <p:txBody>
          <a:bodyPr vert="horz" lIns="0" tIns="32337" rIns="64677" bIns="32337" rtlCol="0" anchor="t">
            <a:noAutofit/>
          </a:bodyPr>
          <a:lstStyle>
            <a:defPPr>
              <a:defRPr lang="en-US"/>
            </a:defPPr>
            <a:lvl1pPr algn="just">
              <a:spcBef>
                <a:spcPts val="212"/>
              </a:spcBef>
              <a:defRPr sz="1600" b="1">
                <a:solidFill>
                  <a:srgbClr val="681300"/>
                </a:solidFill>
                <a:latin typeface="GT America" panose="00000500000000000000"/>
                <a:cs typeface="Arial"/>
              </a:defRPr>
            </a:lvl1pPr>
            <a:lvl2pPr marL="1294225" algn="l" rtl="0" eaLnBrk="0" fontAlgn="base" hangingPunct="0">
              <a:spcBef>
                <a:spcPct val="0"/>
              </a:spcBef>
              <a:spcAft>
                <a:spcPct val="0"/>
              </a:spcAft>
              <a:defRPr sz="6795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2pPr>
            <a:lvl3pPr marL="2588449" algn="l" rtl="0" eaLnBrk="0" fontAlgn="base" hangingPunct="0">
              <a:spcBef>
                <a:spcPct val="0"/>
              </a:spcBef>
              <a:spcAft>
                <a:spcPct val="0"/>
              </a:spcAft>
              <a:defRPr sz="6795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3pPr>
            <a:lvl4pPr marL="3882674" algn="l" rtl="0" eaLnBrk="0" fontAlgn="base" hangingPunct="0">
              <a:spcBef>
                <a:spcPct val="0"/>
              </a:spcBef>
              <a:spcAft>
                <a:spcPct val="0"/>
              </a:spcAft>
              <a:defRPr sz="6795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4pPr>
            <a:lvl5pPr marL="5176902" algn="l" rtl="0" eaLnBrk="0" fontAlgn="base" hangingPunct="0">
              <a:spcBef>
                <a:spcPct val="0"/>
              </a:spcBef>
              <a:spcAft>
                <a:spcPct val="0"/>
              </a:spcAft>
              <a:defRPr sz="6795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5pPr>
            <a:lvl6pPr marL="6471126" algn="l" defTabSz="1294225" rtl="0" eaLnBrk="1" latinLnBrk="0" hangingPunct="1">
              <a:defRPr sz="6795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6pPr>
            <a:lvl7pPr marL="7765351" algn="l" defTabSz="1294225" rtl="0" eaLnBrk="1" latinLnBrk="0" hangingPunct="1">
              <a:defRPr sz="6795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7pPr>
            <a:lvl8pPr marL="9059575" algn="l" defTabSz="1294225" rtl="0" eaLnBrk="1" latinLnBrk="0" hangingPunct="1">
              <a:defRPr sz="6795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8pPr>
            <a:lvl9pPr marL="10353800" algn="l" defTabSz="1294225" rtl="0" eaLnBrk="1" latinLnBrk="0" hangingPunct="1">
              <a:defRPr sz="6795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9pPr>
          </a:lstStyle>
          <a:p>
            <a:r>
              <a:rPr lang="en-US" sz="2400" b="0" dirty="0"/>
              <a:t>Fluorescent images from Ncyte tri-cultures stained for microglia (IBA1 in green), astrocytes (GFAP in red) and neurons (MAP2 in white).</a:t>
            </a:r>
            <a:r>
              <a:rPr lang="en-US" sz="2400" b="0" dirty="0">
                <a:cs typeface="Arial" panose="020B0604020202020204" pitchFamily="34" charset="0"/>
              </a:rPr>
              <a:t> Nuclei were stained with DAPI (in grey). </a:t>
            </a:r>
            <a:endParaRPr lang="en-GB" sz="2400" b="0" dirty="0"/>
          </a:p>
          <a:p>
            <a:pPr algn="l"/>
            <a:endParaRPr lang="en-US" sz="1700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513D4C3-6340-463F-C0A8-0872813F8A4F}"/>
              </a:ext>
            </a:extLst>
          </p:cNvPr>
          <p:cNvSpPr txBox="1"/>
          <p:nvPr/>
        </p:nvSpPr>
        <p:spPr>
          <a:xfrm>
            <a:off x="25812000" y="15155544"/>
            <a:ext cx="27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681300"/>
                </a:solidFill>
                <a:latin typeface="GT America" panose="0000050000000000000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21" name="Text Placeholder 3">
            <a:extLst>
              <a:ext uri="{FF2B5EF4-FFF2-40B4-BE49-F238E27FC236}">
                <a16:creationId xmlns:a16="http://schemas.microsoft.com/office/drawing/2014/main" id="{A657C49D-3088-D993-5A33-A71C1734A773}"/>
              </a:ext>
            </a:extLst>
          </p:cNvPr>
          <p:cNvSpPr txBox="1">
            <a:spLocks/>
          </p:cNvSpPr>
          <p:nvPr/>
        </p:nvSpPr>
        <p:spPr>
          <a:xfrm>
            <a:off x="26055786" y="18629547"/>
            <a:ext cx="11532414" cy="1260563"/>
          </a:xfrm>
          <a:prstGeom prst="rect">
            <a:avLst/>
          </a:prstGeom>
        </p:spPr>
        <p:txBody>
          <a:bodyPr vert="horz" lIns="0" tIns="32337" rIns="64677" bIns="32337" rtlCol="0" anchor="t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6795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1pPr>
            <a:lvl2pPr marL="1294225" algn="l" rtl="0" eaLnBrk="0" fontAlgn="base" hangingPunct="0">
              <a:spcBef>
                <a:spcPct val="0"/>
              </a:spcBef>
              <a:spcAft>
                <a:spcPct val="0"/>
              </a:spcAft>
              <a:defRPr sz="6795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2pPr>
            <a:lvl3pPr marL="2588449" algn="l" rtl="0" eaLnBrk="0" fontAlgn="base" hangingPunct="0">
              <a:spcBef>
                <a:spcPct val="0"/>
              </a:spcBef>
              <a:spcAft>
                <a:spcPct val="0"/>
              </a:spcAft>
              <a:defRPr sz="6795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3pPr>
            <a:lvl4pPr marL="3882674" algn="l" rtl="0" eaLnBrk="0" fontAlgn="base" hangingPunct="0">
              <a:spcBef>
                <a:spcPct val="0"/>
              </a:spcBef>
              <a:spcAft>
                <a:spcPct val="0"/>
              </a:spcAft>
              <a:defRPr sz="6795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4pPr>
            <a:lvl5pPr marL="5176902" algn="l" rtl="0" eaLnBrk="0" fontAlgn="base" hangingPunct="0">
              <a:spcBef>
                <a:spcPct val="0"/>
              </a:spcBef>
              <a:spcAft>
                <a:spcPct val="0"/>
              </a:spcAft>
              <a:defRPr sz="6795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5pPr>
            <a:lvl6pPr marL="6471126" algn="l" defTabSz="1294225" rtl="0" eaLnBrk="1" latinLnBrk="0" hangingPunct="1">
              <a:defRPr sz="6795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6pPr>
            <a:lvl7pPr marL="7765351" algn="l" defTabSz="1294225" rtl="0" eaLnBrk="1" latinLnBrk="0" hangingPunct="1">
              <a:defRPr sz="6795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7pPr>
            <a:lvl8pPr marL="9059575" algn="l" defTabSz="1294225" rtl="0" eaLnBrk="1" latinLnBrk="0" hangingPunct="1">
              <a:defRPr sz="6795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8pPr>
            <a:lvl9pPr marL="10353800" algn="l" defTabSz="1294225" rtl="0" eaLnBrk="1" latinLnBrk="0" hangingPunct="1">
              <a:defRPr sz="6795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9pPr>
          </a:lstStyle>
          <a:p>
            <a:pPr algn="just">
              <a:spcBef>
                <a:spcPts val="212"/>
              </a:spcBef>
            </a:pPr>
            <a:r>
              <a:rPr lang="en-US" sz="2400" dirty="0">
                <a:solidFill>
                  <a:srgbClr val="681300"/>
                </a:solidFill>
                <a:latin typeface="GT America" panose="00000500000000000000"/>
                <a:cs typeface="Arial"/>
              </a:rPr>
              <a:t>Under basal condition, Ncyte microglia do not secrete key pro-inflammatory cytokines either in mono- or tri-culture systems. Upon stimulation with LPS, Ncyte® Microglia exhibit a strong pro-inflammatory reaction both in monoculture as well as in a tri-culture system comprising of neurons, astrocytes, and microglia. LPS treatment significantly increases the production of the key inflammatory mediators IL-6, IL-10 and TNF-α in both models, as measured by Mesoscale Discovery.</a:t>
            </a:r>
            <a:endParaRPr lang="en-GB" sz="2400" dirty="0">
              <a:solidFill>
                <a:srgbClr val="681300"/>
              </a:solidFill>
              <a:latin typeface="GT America" panose="00000500000000000000"/>
              <a:cs typeface="Arial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48BE7AF8-53EB-1887-E70B-F0260E97DB15}"/>
              </a:ext>
            </a:extLst>
          </p:cNvPr>
          <p:cNvSpPr txBox="1"/>
          <p:nvPr/>
        </p:nvSpPr>
        <p:spPr>
          <a:xfrm>
            <a:off x="25812263" y="8830800"/>
            <a:ext cx="27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681300"/>
                </a:solidFill>
                <a:latin typeface="GT America" panose="00000500000000000000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2C54B552-54CF-E7A3-49EA-258C30F6106F}"/>
              </a:ext>
            </a:extLst>
          </p:cNvPr>
          <p:cNvGrpSpPr>
            <a:grpSpLocks noChangeAspect="1"/>
          </p:cNvGrpSpPr>
          <p:nvPr/>
        </p:nvGrpSpPr>
        <p:grpSpPr>
          <a:xfrm>
            <a:off x="26125940" y="9500490"/>
            <a:ext cx="3691085" cy="3694367"/>
            <a:chOff x="719547" y="1110755"/>
            <a:chExt cx="2520000" cy="2522239"/>
          </a:xfrm>
        </p:grpSpPr>
        <p:pic>
          <p:nvPicPr>
            <p:cNvPr id="124" name="Picture 123" descr="A close up of a plant&#10;&#10;AI-generated content may be incorrect.">
              <a:extLst>
                <a:ext uri="{FF2B5EF4-FFF2-40B4-BE49-F238E27FC236}">
                  <a16:creationId xmlns:a16="http://schemas.microsoft.com/office/drawing/2014/main" id="{04F70A92-809E-3D3B-A1EF-F11BD4E0C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47" y="1112994"/>
              <a:ext cx="2520000" cy="2520000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2F97875F-CC02-4ABA-0A4C-132F059333C2}"/>
                </a:ext>
              </a:extLst>
            </p:cNvPr>
            <p:cNvSpPr txBox="1"/>
            <p:nvPr/>
          </p:nvSpPr>
          <p:spPr>
            <a:xfrm>
              <a:off x="745738" y="1110755"/>
              <a:ext cx="2492952" cy="27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00B050"/>
                  </a:solidFill>
                  <a:latin typeface="Tenorite" pitchFamily="2" charset="0"/>
                </a:rPr>
                <a:t>IBA1</a:t>
              </a:r>
              <a:r>
                <a:rPr lang="en-US" sz="2000" b="1" dirty="0">
                  <a:solidFill>
                    <a:schemeClr val="bg1"/>
                  </a:solidFill>
                  <a:latin typeface="Tenorite" pitchFamily="2" charset="0"/>
                </a:rPr>
                <a:t> </a:t>
              </a:r>
              <a:r>
                <a:rPr lang="en-US" sz="2000" b="1" dirty="0">
                  <a:solidFill>
                    <a:srgbClr val="FF0000"/>
                  </a:solidFill>
                  <a:latin typeface="Tenorite" pitchFamily="2" charset="0"/>
                </a:rPr>
                <a:t>GFAP</a:t>
              </a:r>
              <a:r>
                <a:rPr lang="en-US" sz="2000" b="1" dirty="0">
                  <a:solidFill>
                    <a:schemeClr val="bg1"/>
                  </a:solidFill>
                  <a:latin typeface="Tenorite" pitchFamily="2" charset="0"/>
                </a:rPr>
                <a:t> MAP2</a:t>
              </a:r>
              <a:r>
                <a:rPr lang="en-US" sz="2000" b="1" dirty="0">
                  <a:solidFill>
                    <a:srgbClr val="501A26"/>
                  </a:solidFill>
                  <a:latin typeface="Tenorite" pitchFamily="2" charset="0"/>
                </a:rPr>
                <a:t>,</a:t>
              </a:r>
              <a:endParaRPr lang="en-NL" sz="2000" b="1" dirty="0">
                <a:solidFill>
                  <a:srgbClr val="00B050"/>
                </a:solidFill>
                <a:latin typeface="Tenorite" pitchFamily="2" charset="0"/>
              </a:endParaRPr>
            </a:p>
          </p:txBody>
        </p:sp>
      </p:grpSp>
      <p:pic>
        <p:nvPicPr>
          <p:cNvPr id="126" name="Picture 125" descr="A close up of a plant&#10;&#10;AI-generated content may be incorrect.">
            <a:extLst>
              <a:ext uri="{FF2B5EF4-FFF2-40B4-BE49-F238E27FC236}">
                <a16:creationId xmlns:a16="http://schemas.microsoft.com/office/drawing/2014/main" id="{AB0F835F-407F-C66F-7BCF-AE2A77CEC32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33908" r="55054" b="31490"/>
          <a:stretch/>
        </p:blipFill>
        <p:spPr>
          <a:xfrm>
            <a:off x="29952253" y="9528067"/>
            <a:ext cx="3679288" cy="3661338"/>
          </a:xfrm>
          <a:prstGeom prst="rect">
            <a:avLst/>
          </a:prstGeom>
        </p:spPr>
      </p:pic>
      <p:sp>
        <p:nvSpPr>
          <p:cNvPr id="127" name="Rectangle 126">
            <a:extLst>
              <a:ext uri="{FF2B5EF4-FFF2-40B4-BE49-F238E27FC236}">
                <a16:creationId xmlns:a16="http://schemas.microsoft.com/office/drawing/2014/main" id="{65DBDE54-A9F8-63B2-A98A-7B91092407CD}"/>
              </a:ext>
            </a:extLst>
          </p:cNvPr>
          <p:cNvSpPr/>
          <p:nvPr/>
        </p:nvSpPr>
        <p:spPr>
          <a:xfrm>
            <a:off x="26956392" y="10711651"/>
            <a:ext cx="545310" cy="52340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8771"/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ACB64DA4-0BE2-F291-45D8-6EEB2FEB8E12}"/>
              </a:ext>
            </a:extLst>
          </p:cNvPr>
          <p:cNvCxnSpPr>
            <a:cxnSpLocks/>
            <a:stCxn id="127" idx="3"/>
          </p:cNvCxnSpPr>
          <p:nvPr/>
        </p:nvCxnSpPr>
        <p:spPr>
          <a:xfrm flipV="1">
            <a:off x="27501701" y="9317053"/>
            <a:ext cx="2450549" cy="1656302"/>
          </a:xfrm>
          <a:prstGeom prst="line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DDCC1ED4-26CB-9D36-0DCA-E876A5BA9D85}"/>
              </a:ext>
            </a:extLst>
          </p:cNvPr>
          <p:cNvCxnSpPr>
            <a:cxnSpLocks/>
            <a:stCxn id="127" idx="3"/>
          </p:cNvCxnSpPr>
          <p:nvPr/>
        </p:nvCxnSpPr>
        <p:spPr>
          <a:xfrm>
            <a:off x="27501702" y="10973357"/>
            <a:ext cx="2356974" cy="1988348"/>
          </a:xfrm>
          <a:prstGeom prst="line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0" name="Text Placeholder 3">
            <a:extLst>
              <a:ext uri="{FF2B5EF4-FFF2-40B4-BE49-F238E27FC236}">
                <a16:creationId xmlns:a16="http://schemas.microsoft.com/office/drawing/2014/main" id="{094D9C86-5EF4-1D61-6CD4-5B7D2539EA01}"/>
              </a:ext>
            </a:extLst>
          </p:cNvPr>
          <p:cNvSpPr txBox="1">
            <a:spLocks/>
          </p:cNvSpPr>
          <p:nvPr/>
        </p:nvSpPr>
        <p:spPr>
          <a:xfrm>
            <a:off x="34028423" y="13255200"/>
            <a:ext cx="3645793" cy="1024255"/>
          </a:xfrm>
          <a:prstGeom prst="rect">
            <a:avLst/>
          </a:prstGeom>
        </p:spPr>
        <p:txBody>
          <a:bodyPr vert="horz" lIns="0" tIns="32337" rIns="64677" bIns="32337" rtlCol="0" anchor="t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6795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1pPr>
            <a:lvl2pPr marL="1294225" algn="l" rtl="0" eaLnBrk="0" fontAlgn="base" hangingPunct="0">
              <a:spcBef>
                <a:spcPct val="0"/>
              </a:spcBef>
              <a:spcAft>
                <a:spcPct val="0"/>
              </a:spcAft>
              <a:defRPr sz="6795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2pPr>
            <a:lvl3pPr marL="2588449" algn="l" rtl="0" eaLnBrk="0" fontAlgn="base" hangingPunct="0">
              <a:spcBef>
                <a:spcPct val="0"/>
              </a:spcBef>
              <a:spcAft>
                <a:spcPct val="0"/>
              </a:spcAft>
              <a:defRPr sz="6795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3pPr>
            <a:lvl4pPr marL="3882674" algn="l" rtl="0" eaLnBrk="0" fontAlgn="base" hangingPunct="0">
              <a:spcBef>
                <a:spcPct val="0"/>
              </a:spcBef>
              <a:spcAft>
                <a:spcPct val="0"/>
              </a:spcAft>
              <a:defRPr sz="6795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4pPr>
            <a:lvl5pPr marL="5176902" algn="l" rtl="0" eaLnBrk="0" fontAlgn="base" hangingPunct="0">
              <a:spcBef>
                <a:spcPct val="0"/>
              </a:spcBef>
              <a:spcAft>
                <a:spcPct val="0"/>
              </a:spcAft>
              <a:defRPr sz="6795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5pPr>
            <a:lvl6pPr marL="6471126" algn="l" defTabSz="1294225" rtl="0" eaLnBrk="1" latinLnBrk="0" hangingPunct="1">
              <a:defRPr sz="6795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6pPr>
            <a:lvl7pPr marL="7765351" algn="l" defTabSz="1294225" rtl="0" eaLnBrk="1" latinLnBrk="0" hangingPunct="1">
              <a:defRPr sz="6795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7pPr>
            <a:lvl8pPr marL="9059575" algn="l" defTabSz="1294225" rtl="0" eaLnBrk="1" latinLnBrk="0" hangingPunct="1">
              <a:defRPr sz="6795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8pPr>
            <a:lvl9pPr marL="10353800" algn="l" defTabSz="1294225" rtl="0" eaLnBrk="1" latinLnBrk="0" hangingPunct="1">
              <a:defRPr sz="6795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9pPr>
          </a:lstStyle>
          <a:p>
            <a:pPr algn="just">
              <a:spcBef>
                <a:spcPts val="212"/>
              </a:spcBef>
            </a:pPr>
            <a:r>
              <a:rPr lang="en-US" sz="2400" dirty="0">
                <a:solidFill>
                  <a:srgbClr val="681300"/>
                </a:solidFill>
                <a:latin typeface="GT America" panose="00000500000000000000"/>
                <a:cs typeface="Arial"/>
              </a:rPr>
              <a:t>Tri-culture is composed of neurons (~70%), astrocytes (~17%) and </a:t>
            </a:r>
            <a:r>
              <a:rPr lang="en-US" sz="2400" dirty="0">
                <a:solidFill>
                  <a:srgbClr val="681300"/>
                </a:solidFill>
                <a:latin typeface="GT America" panose="00000500000000000000"/>
                <a:cs typeface="Arial" panose="020B0604020202020204" pitchFamily="34" charset="0"/>
              </a:rPr>
              <a:t>microglia (~11%)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BD33CF4C-F759-5849-8647-3E0CE05DE4DB}"/>
              </a:ext>
            </a:extLst>
          </p:cNvPr>
          <p:cNvGrpSpPr/>
          <p:nvPr/>
        </p:nvGrpSpPr>
        <p:grpSpPr>
          <a:xfrm>
            <a:off x="34011044" y="9540702"/>
            <a:ext cx="4041775" cy="3482975"/>
            <a:chOff x="25584532" y="19743995"/>
            <a:chExt cx="4041775" cy="3482975"/>
          </a:xfrm>
        </p:grpSpPr>
        <p:graphicFrame>
          <p:nvGraphicFramePr>
            <p:cNvPr id="132" name="Object 131">
              <a:extLst>
                <a:ext uri="{FF2B5EF4-FFF2-40B4-BE49-F238E27FC236}">
                  <a16:creationId xmlns:a16="http://schemas.microsoft.com/office/drawing/2014/main" id="{CF20CC90-A887-0E06-097A-913DC108C52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9133358"/>
                </p:ext>
              </p:extLst>
            </p:nvPr>
          </p:nvGraphicFramePr>
          <p:xfrm>
            <a:off x="25584532" y="19743995"/>
            <a:ext cx="4041775" cy="3482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9" r:id="rId36" imgW="4879180" imgH="3867428" progId="Prism9.Document">
                    <p:embed/>
                  </p:oleObj>
                </mc:Choice>
                <mc:Fallback>
                  <p:oleObj name="Prism 9" r:id="rId36" imgW="4879180" imgH="3867428" progId="Prism9.Document">
                    <p:embed/>
                    <p:pic>
                      <p:nvPicPr>
                        <p:cNvPr id="132" name="Object 131">
                          <a:extLst>
                            <a:ext uri="{FF2B5EF4-FFF2-40B4-BE49-F238E27FC236}">
                              <a16:creationId xmlns:a16="http://schemas.microsoft.com/office/drawing/2014/main" id="{CF20CC90-A887-0E06-097A-913DC108C52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7"/>
                        <a:stretch>
                          <a:fillRect/>
                        </a:stretch>
                      </p:blipFill>
                      <p:spPr>
                        <a:xfrm>
                          <a:off x="25584532" y="19743995"/>
                          <a:ext cx="4041775" cy="34829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B6FF10FA-2827-B161-CAA5-29E7B5C0F35D}"/>
                </a:ext>
              </a:extLst>
            </p:cNvPr>
            <p:cNvSpPr/>
            <p:nvPr/>
          </p:nvSpPr>
          <p:spPr>
            <a:xfrm>
              <a:off x="28109029" y="20776273"/>
              <a:ext cx="1059877" cy="23164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8771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42014EE0-3937-815E-C792-AAD8BA1BC889}"/>
              </a:ext>
            </a:extLst>
          </p:cNvPr>
          <p:cNvSpPr txBox="1"/>
          <p:nvPr/>
        </p:nvSpPr>
        <p:spPr>
          <a:xfrm>
            <a:off x="34028423" y="8830800"/>
            <a:ext cx="27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681300"/>
                </a:solidFill>
                <a:latin typeface="GT America" panose="0000050000000000000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1781D92-F7D2-92E4-1DB0-F51D5DBF80A7}"/>
              </a:ext>
            </a:extLst>
          </p:cNvPr>
          <p:cNvGrpSpPr/>
          <p:nvPr/>
        </p:nvGrpSpPr>
        <p:grpSpPr>
          <a:xfrm>
            <a:off x="25775122" y="15347341"/>
            <a:ext cx="12261378" cy="3277218"/>
            <a:chOff x="25775122" y="15511463"/>
            <a:chExt cx="12261378" cy="3277218"/>
          </a:xfrm>
        </p:grpSpPr>
        <p:graphicFrame>
          <p:nvGraphicFramePr>
            <p:cNvPr id="135" name="Object 134">
              <a:extLst>
                <a:ext uri="{FF2B5EF4-FFF2-40B4-BE49-F238E27FC236}">
                  <a16:creationId xmlns:a16="http://schemas.microsoft.com/office/drawing/2014/main" id="{1EA985AC-1225-2ED8-7508-6945FB6BBC5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52879544"/>
                </p:ext>
              </p:extLst>
            </p:nvPr>
          </p:nvGraphicFramePr>
          <p:xfrm>
            <a:off x="25775122" y="15586426"/>
            <a:ext cx="4319587" cy="32022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9" r:id="rId38" imgW="3602438" imgH="2640649" progId="Prism9.Document">
                    <p:embed/>
                  </p:oleObj>
                </mc:Choice>
                <mc:Fallback>
                  <p:oleObj name="Prism 9" r:id="rId38" imgW="3602438" imgH="2640649" progId="Prism9.Document">
                    <p:embed/>
                    <p:pic>
                      <p:nvPicPr>
                        <p:cNvPr id="135" name="Object 134">
                          <a:extLst>
                            <a:ext uri="{FF2B5EF4-FFF2-40B4-BE49-F238E27FC236}">
                              <a16:creationId xmlns:a16="http://schemas.microsoft.com/office/drawing/2014/main" id="{1EA985AC-1225-2ED8-7508-6945FB6BBC5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9"/>
                        <a:stretch>
                          <a:fillRect/>
                        </a:stretch>
                      </p:blipFill>
                      <p:spPr>
                        <a:xfrm>
                          <a:off x="25775122" y="15586426"/>
                          <a:ext cx="4319587" cy="320225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8" name="Object 137">
              <a:extLst>
                <a:ext uri="{FF2B5EF4-FFF2-40B4-BE49-F238E27FC236}">
                  <a16:creationId xmlns:a16="http://schemas.microsoft.com/office/drawing/2014/main" id="{F5A808E1-A913-10C1-1829-1741204EB3D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20182594"/>
                </p:ext>
              </p:extLst>
            </p:nvPr>
          </p:nvGraphicFramePr>
          <p:xfrm>
            <a:off x="33237488" y="15511463"/>
            <a:ext cx="4799012" cy="3268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9" r:id="rId40" imgW="4325230" imgH="2695753" progId="Prism9.Document">
                    <p:embed/>
                  </p:oleObj>
                </mc:Choice>
                <mc:Fallback>
                  <p:oleObj name="Prism 9" r:id="rId40" imgW="4325230" imgH="2695753" progId="Prism9.Document">
                    <p:embed/>
                    <p:pic>
                      <p:nvPicPr>
                        <p:cNvPr id="138" name="Object 137">
                          <a:extLst>
                            <a:ext uri="{FF2B5EF4-FFF2-40B4-BE49-F238E27FC236}">
                              <a16:creationId xmlns:a16="http://schemas.microsoft.com/office/drawing/2014/main" id="{F5A808E1-A913-10C1-1829-1741204EB3D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1"/>
                        <a:stretch>
                          <a:fillRect/>
                        </a:stretch>
                      </p:blipFill>
                      <p:spPr>
                        <a:xfrm>
                          <a:off x="33237488" y="15511463"/>
                          <a:ext cx="4799012" cy="32686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9" name="Object 138">
              <a:extLst>
                <a:ext uri="{FF2B5EF4-FFF2-40B4-BE49-F238E27FC236}">
                  <a16:creationId xmlns:a16="http://schemas.microsoft.com/office/drawing/2014/main" id="{609E00C8-4C92-97F1-734E-03C995D0155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35424034"/>
                </p:ext>
              </p:extLst>
            </p:nvPr>
          </p:nvGraphicFramePr>
          <p:xfrm>
            <a:off x="29527133" y="15569230"/>
            <a:ext cx="3946524" cy="32194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9" r:id="rId42" imgW="3506641" imgH="2707638" progId="Prism9.Document">
                    <p:embed/>
                  </p:oleObj>
                </mc:Choice>
                <mc:Fallback>
                  <p:oleObj name="Prism 9" r:id="rId42" imgW="3506641" imgH="2707638" progId="Prism9.Document">
                    <p:embed/>
                    <p:pic>
                      <p:nvPicPr>
                        <p:cNvPr id="139" name="Object 138">
                          <a:extLst>
                            <a:ext uri="{FF2B5EF4-FFF2-40B4-BE49-F238E27FC236}">
                              <a16:creationId xmlns:a16="http://schemas.microsoft.com/office/drawing/2014/main" id="{609E00C8-4C92-97F1-734E-03C995D0155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3"/>
                        <a:stretch>
                          <a:fillRect/>
                        </a:stretch>
                      </p:blipFill>
                      <p:spPr>
                        <a:xfrm>
                          <a:off x="29527133" y="15569230"/>
                          <a:ext cx="3946524" cy="321945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0" name="Text Placeholder 3">
            <a:extLst>
              <a:ext uri="{FF2B5EF4-FFF2-40B4-BE49-F238E27FC236}">
                <a16:creationId xmlns:a16="http://schemas.microsoft.com/office/drawing/2014/main" id="{0905E046-C4AD-4D76-230C-A56030682888}"/>
              </a:ext>
            </a:extLst>
          </p:cNvPr>
          <p:cNvSpPr txBox="1">
            <a:spLocks/>
          </p:cNvSpPr>
          <p:nvPr/>
        </p:nvSpPr>
        <p:spPr>
          <a:xfrm>
            <a:off x="33917755" y="23928986"/>
            <a:ext cx="3697734" cy="1613718"/>
          </a:xfrm>
          <a:prstGeom prst="rect">
            <a:avLst/>
          </a:prstGeom>
        </p:spPr>
        <p:txBody>
          <a:bodyPr vert="horz" lIns="0" tIns="32337" rIns="64677" bIns="32337" rtlCol="0" anchor="t">
            <a:noAutofit/>
          </a:bodyPr>
          <a:lstStyle>
            <a:defPPr>
              <a:defRPr lang="en-US"/>
            </a:defPPr>
            <a:lvl1pPr algn="just">
              <a:spcBef>
                <a:spcPts val="212"/>
              </a:spcBef>
              <a:defRPr sz="1600" b="1">
                <a:solidFill>
                  <a:srgbClr val="681300"/>
                </a:solidFill>
                <a:latin typeface="GT America" panose="00000500000000000000"/>
                <a:cs typeface="Arial"/>
              </a:defRPr>
            </a:lvl1pPr>
            <a:lvl2pPr marL="1294225" algn="l" rtl="0" eaLnBrk="0" fontAlgn="base" hangingPunct="0">
              <a:spcBef>
                <a:spcPct val="0"/>
              </a:spcBef>
              <a:spcAft>
                <a:spcPct val="0"/>
              </a:spcAft>
              <a:defRPr sz="6795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2pPr>
            <a:lvl3pPr marL="2588449" algn="l" rtl="0" eaLnBrk="0" fontAlgn="base" hangingPunct="0">
              <a:spcBef>
                <a:spcPct val="0"/>
              </a:spcBef>
              <a:spcAft>
                <a:spcPct val="0"/>
              </a:spcAft>
              <a:defRPr sz="6795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3pPr>
            <a:lvl4pPr marL="3882674" algn="l" rtl="0" eaLnBrk="0" fontAlgn="base" hangingPunct="0">
              <a:spcBef>
                <a:spcPct val="0"/>
              </a:spcBef>
              <a:spcAft>
                <a:spcPct val="0"/>
              </a:spcAft>
              <a:defRPr sz="6795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4pPr>
            <a:lvl5pPr marL="5176902" algn="l" rtl="0" eaLnBrk="0" fontAlgn="base" hangingPunct="0">
              <a:spcBef>
                <a:spcPct val="0"/>
              </a:spcBef>
              <a:spcAft>
                <a:spcPct val="0"/>
              </a:spcAft>
              <a:defRPr sz="6795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5pPr>
            <a:lvl6pPr marL="6471126" algn="l" defTabSz="1294225" rtl="0" eaLnBrk="1" latinLnBrk="0" hangingPunct="1">
              <a:defRPr sz="6795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6pPr>
            <a:lvl7pPr marL="7765351" algn="l" defTabSz="1294225" rtl="0" eaLnBrk="1" latinLnBrk="0" hangingPunct="1">
              <a:defRPr sz="6795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7pPr>
            <a:lvl8pPr marL="9059575" algn="l" defTabSz="1294225" rtl="0" eaLnBrk="1" latinLnBrk="0" hangingPunct="1">
              <a:defRPr sz="6795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8pPr>
            <a:lvl9pPr marL="10353800" algn="l" defTabSz="1294225" rtl="0" eaLnBrk="1" latinLnBrk="0" hangingPunct="1">
              <a:defRPr sz="6795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9pPr>
          </a:lstStyle>
          <a:p>
            <a:r>
              <a:rPr lang="en-US" sz="2400" b="0" dirty="0"/>
              <a:t>Fluorescent images of  </a:t>
            </a:r>
            <a:r>
              <a:rPr lang="en-US" sz="2400" b="0" dirty="0" err="1"/>
              <a:t>untransduced</a:t>
            </a:r>
            <a:r>
              <a:rPr lang="en-US" sz="2400" b="0" dirty="0"/>
              <a:t> and transduced day 21 post-thaw tri-cultures stained for phospho-TAU (red), MC-1 (green), TAU (grey) and DAPI (blue). Transduced/TAU PFFs treated tricultures show increased levels of TAU, </a:t>
            </a:r>
            <a:r>
              <a:rPr lang="en-US" sz="2400" b="0" dirty="0" err="1"/>
              <a:t>pTAU</a:t>
            </a:r>
            <a:r>
              <a:rPr lang="en-US" sz="2400" b="0" dirty="0"/>
              <a:t> and MC-1 TAU.</a:t>
            </a:r>
          </a:p>
          <a:p>
            <a:endParaRPr lang="en-US" sz="2400" b="0" dirty="0"/>
          </a:p>
          <a:p>
            <a:endParaRPr lang="en-US" sz="2400" b="0" dirty="0"/>
          </a:p>
          <a:p>
            <a:pPr algn="l"/>
            <a:endParaRPr lang="en-US" sz="2400" b="0" dirty="0"/>
          </a:p>
          <a:p>
            <a:pPr algn="l"/>
            <a:endParaRPr lang="en-US" sz="2400" b="0" dirty="0"/>
          </a:p>
          <a:p>
            <a:endParaRPr lang="en-US" sz="2400" b="0" dirty="0"/>
          </a:p>
          <a:p>
            <a:pPr algn="l"/>
            <a:endParaRPr lang="en-US" sz="2400" dirty="0"/>
          </a:p>
          <a:p>
            <a:pPr algn="l"/>
            <a:endParaRPr lang="en-GB" sz="2400" dirty="0"/>
          </a:p>
          <a:p>
            <a:pPr algn="l"/>
            <a:endParaRPr lang="en-US" sz="2400" dirty="0"/>
          </a:p>
        </p:txBody>
      </p:sp>
      <p:graphicFrame>
        <p:nvGraphicFramePr>
          <p:cNvPr id="233" name="Table 232">
            <a:extLst>
              <a:ext uri="{FF2B5EF4-FFF2-40B4-BE49-F238E27FC236}">
                <a16:creationId xmlns:a16="http://schemas.microsoft.com/office/drawing/2014/main" id="{291893BC-A0A9-8355-ED2B-6CBB5BBDF5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271454"/>
              </p:ext>
            </p:extLst>
          </p:nvPr>
        </p:nvGraphicFramePr>
        <p:xfrm>
          <a:off x="30978720" y="27014796"/>
          <a:ext cx="750931" cy="2446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0931">
                  <a:extLst>
                    <a:ext uri="{9D8B030D-6E8A-4147-A177-3AD203B41FA5}">
                      <a16:colId xmlns:a16="http://schemas.microsoft.com/office/drawing/2014/main" val="1651736731"/>
                    </a:ext>
                  </a:extLst>
                </a:gridCol>
              </a:tblGrid>
              <a:tr h="244619"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µm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931602"/>
                  </a:ext>
                </a:extLst>
              </a:tr>
            </a:tbl>
          </a:graphicData>
        </a:graphic>
      </p:graphicFrame>
      <p:graphicFrame>
        <p:nvGraphicFramePr>
          <p:cNvPr id="234" name="Table 233">
            <a:extLst>
              <a:ext uri="{FF2B5EF4-FFF2-40B4-BE49-F238E27FC236}">
                <a16:creationId xmlns:a16="http://schemas.microsoft.com/office/drawing/2014/main" id="{FA8C8443-9492-FB4F-C9B7-2C037F2430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234739"/>
              </p:ext>
            </p:extLst>
          </p:nvPr>
        </p:nvGraphicFramePr>
        <p:xfrm>
          <a:off x="27939115" y="26802116"/>
          <a:ext cx="750931" cy="2446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0931">
                  <a:extLst>
                    <a:ext uri="{9D8B030D-6E8A-4147-A177-3AD203B41FA5}">
                      <a16:colId xmlns:a16="http://schemas.microsoft.com/office/drawing/2014/main" val="1651736731"/>
                    </a:ext>
                  </a:extLst>
                </a:gridCol>
              </a:tblGrid>
              <a:tr h="244619"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µm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931602"/>
                  </a:ext>
                </a:extLst>
              </a:tr>
            </a:tbl>
          </a:graphicData>
        </a:graphic>
      </p:graphicFrame>
      <p:sp>
        <p:nvSpPr>
          <p:cNvPr id="235" name="object 5">
            <a:extLst>
              <a:ext uri="{FF2B5EF4-FFF2-40B4-BE49-F238E27FC236}">
                <a16:creationId xmlns:a16="http://schemas.microsoft.com/office/drawing/2014/main" id="{B242CC82-FDC9-A976-2AF4-EFEF8E4D1FDF}"/>
              </a:ext>
            </a:extLst>
          </p:cNvPr>
          <p:cNvSpPr txBox="1"/>
          <p:nvPr/>
        </p:nvSpPr>
        <p:spPr>
          <a:xfrm>
            <a:off x="26259242" y="24314227"/>
            <a:ext cx="169149" cy="235057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699">
              <a:lnSpc>
                <a:spcPts val="1126"/>
              </a:lnSpc>
            </a:pPr>
            <a:r>
              <a:rPr sz="2000" spc="-30" dirty="0" err="1">
                <a:solidFill>
                  <a:srgbClr val="501A25"/>
                </a:solidFill>
                <a:latin typeface="Tenorite" panose="00000500000000000000" pitchFamily="2" charset="0"/>
                <a:cs typeface="Trebuchet MS"/>
              </a:rPr>
              <a:t>Untransduced</a:t>
            </a:r>
            <a:r>
              <a:rPr sz="2000" spc="-30" dirty="0">
                <a:solidFill>
                  <a:srgbClr val="501A25"/>
                </a:solidFill>
                <a:latin typeface="Tenorite" panose="00000500000000000000" pitchFamily="2" charset="0"/>
                <a:cs typeface="Trebuchet MS"/>
              </a:rPr>
              <a:t>/vehicle</a:t>
            </a:r>
            <a:endParaRPr sz="2000" dirty="0">
              <a:latin typeface="Tenorite" panose="00000500000000000000" pitchFamily="2" charset="0"/>
              <a:cs typeface="Trebuchet MS"/>
            </a:endParaRPr>
          </a:p>
        </p:txBody>
      </p:sp>
      <p:sp>
        <p:nvSpPr>
          <p:cNvPr id="237" name="object 6">
            <a:extLst>
              <a:ext uri="{FF2B5EF4-FFF2-40B4-BE49-F238E27FC236}">
                <a16:creationId xmlns:a16="http://schemas.microsoft.com/office/drawing/2014/main" id="{D9894AE5-972E-2B08-FD3A-469A7DC329F7}"/>
              </a:ext>
            </a:extLst>
          </p:cNvPr>
          <p:cNvSpPr txBox="1"/>
          <p:nvPr/>
        </p:nvSpPr>
        <p:spPr>
          <a:xfrm>
            <a:off x="26259242" y="27493770"/>
            <a:ext cx="169149" cy="248112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699" algn="ctr">
              <a:lnSpc>
                <a:spcPts val="1126"/>
              </a:lnSpc>
            </a:pPr>
            <a:r>
              <a:rPr sz="2000" spc="-30" dirty="0">
                <a:solidFill>
                  <a:srgbClr val="501A25"/>
                </a:solidFill>
                <a:latin typeface="Tenorite" panose="00000500000000000000" pitchFamily="2" charset="0"/>
              </a:rPr>
              <a:t>Transduced/TAU </a:t>
            </a:r>
            <a:r>
              <a:rPr lang="en-US" sz="2000" spc="-30" dirty="0">
                <a:solidFill>
                  <a:srgbClr val="501A25"/>
                </a:solidFill>
                <a:latin typeface="Tenorite" panose="00000500000000000000" pitchFamily="2" charset="0"/>
              </a:rPr>
              <a:t>PFFs</a:t>
            </a:r>
            <a:endParaRPr sz="2000" spc="-30" dirty="0">
              <a:solidFill>
                <a:srgbClr val="501A25"/>
              </a:solidFill>
              <a:latin typeface="Tenorite" panose="00000500000000000000" pitchFamily="2" charset="0"/>
            </a:endParaRPr>
          </a:p>
        </p:txBody>
      </p:sp>
      <p:sp>
        <p:nvSpPr>
          <p:cNvPr id="238" name="object 4">
            <a:extLst>
              <a:ext uri="{FF2B5EF4-FFF2-40B4-BE49-F238E27FC236}">
                <a16:creationId xmlns:a16="http://schemas.microsoft.com/office/drawing/2014/main" id="{BD87CF1E-3CA2-E03B-0969-D09EA53CD1FC}"/>
              </a:ext>
            </a:extLst>
          </p:cNvPr>
          <p:cNvSpPr txBox="1"/>
          <p:nvPr/>
        </p:nvSpPr>
        <p:spPr>
          <a:xfrm>
            <a:off x="26529035" y="23300609"/>
            <a:ext cx="3459363" cy="628377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418438" algn="ctr">
              <a:spcBef>
                <a:spcPts val="844"/>
              </a:spcBef>
              <a:tabLst>
                <a:tab pos="2262360" algn="l"/>
                <a:tab pos="3899284" algn="l"/>
                <a:tab pos="6318480" algn="l"/>
              </a:tabLst>
            </a:pPr>
            <a:r>
              <a:rPr sz="2800" b="1" spc="-121" baseline="3968" dirty="0" err="1">
                <a:solidFill>
                  <a:srgbClr val="FF0000"/>
                </a:solidFill>
                <a:latin typeface="Tenorite" panose="00000500000000000000" pitchFamily="2" charset="0"/>
                <a:cs typeface="Trebuchet MS"/>
              </a:rPr>
              <a:t>pT</a:t>
            </a:r>
            <a:r>
              <a:rPr lang="en-US" sz="2800" b="1" spc="-121" baseline="3968" dirty="0" err="1">
                <a:solidFill>
                  <a:srgbClr val="FF0000"/>
                </a:solidFill>
                <a:latin typeface="Tenorite" panose="00000500000000000000" pitchFamily="2" charset="0"/>
                <a:cs typeface="Trebuchet MS"/>
              </a:rPr>
              <a:t>AU</a:t>
            </a:r>
            <a:r>
              <a:rPr sz="2800" b="1" spc="-52" baseline="3968" dirty="0">
                <a:solidFill>
                  <a:srgbClr val="FF0000"/>
                </a:solidFill>
                <a:latin typeface="Tenorite" panose="00000500000000000000" pitchFamily="2" charset="0"/>
                <a:cs typeface="Trebuchet MS"/>
              </a:rPr>
              <a:t> </a:t>
            </a:r>
            <a:r>
              <a:rPr sz="2800" b="1" spc="-38" baseline="3968" dirty="0">
                <a:solidFill>
                  <a:srgbClr val="A6A6A6"/>
                </a:solidFill>
                <a:latin typeface="Tenorite" panose="00000500000000000000" pitchFamily="2" charset="0"/>
                <a:cs typeface="Trebuchet MS"/>
              </a:rPr>
              <a:t>T</a:t>
            </a:r>
            <a:r>
              <a:rPr lang="en-US" sz="2800" b="1" spc="-38" baseline="3968" dirty="0">
                <a:solidFill>
                  <a:srgbClr val="A6A6A6"/>
                </a:solidFill>
                <a:latin typeface="Tenorite" panose="00000500000000000000" pitchFamily="2" charset="0"/>
                <a:cs typeface="Trebuchet MS"/>
              </a:rPr>
              <a:t>AU</a:t>
            </a:r>
            <a:endParaRPr sz="1799" b="1" dirty="0">
              <a:latin typeface="Tenorite" panose="00000500000000000000" pitchFamily="2" charset="0"/>
              <a:cs typeface="Trebuchet MS"/>
            </a:endParaRPr>
          </a:p>
        </p:txBody>
      </p:sp>
      <p:sp>
        <p:nvSpPr>
          <p:cNvPr id="239" name="object 4">
            <a:extLst>
              <a:ext uri="{FF2B5EF4-FFF2-40B4-BE49-F238E27FC236}">
                <a16:creationId xmlns:a16="http://schemas.microsoft.com/office/drawing/2014/main" id="{7D41E380-E133-E409-85B5-D9AC25FD663E}"/>
              </a:ext>
            </a:extLst>
          </p:cNvPr>
          <p:cNvSpPr txBox="1"/>
          <p:nvPr/>
        </p:nvSpPr>
        <p:spPr>
          <a:xfrm>
            <a:off x="30041949" y="23343689"/>
            <a:ext cx="3459363" cy="628377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418438" algn="ctr">
              <a:spcBef>
                <a:spcPts val="844"/>
              </a:spcBef>
              <a:tabLst>
                <a:tab pos="2262360" algn="l"/>
                <a:tab pos="3899284" algn="l"/>
                <a:tab pos="6318480" algn="l"/>
              </a:tabLst>
            </a:pPr>
            <a:r>
              <a:rPr sz="2800" b="1" spc="81" baseline="1984" dirty="0">
                <a:solidFill>
                  <a:srgbClr val="00AF50"/>
                </a:solidFill>
                <a:latin typeface="Tenorite" panose="00000500000000000000" pitchFamily="2" charset="0"/>
                <a:cs typeface="Trebuchet MS"/>
              </a:rPr>
              <a:t>MC1</a:t>
            </a:r>
            <a:r>
              <a:rPr sz="2800" b="1" spc="-81" baseline="1984" dirty="0">
                <a:solidFill>
                  <a:srgbClr val="00AF50"/>
                </a:solidFill>
                <a:latin typeface="Tenorite" panose="00000500000000000000" pitchFamily="2" charset="0"/>
                <a:cs typeface="Trebuchet MS"/>
              </a:rPr>
              <a:t> </a:t>
            </a:r>
            <a:r>
              <a:rPr lang="en-US" sz="2800" b="1" spc="-38" baseline="1984" dirty="0">
                <a:solidFill>
                  <a:srgbClr val="A6A6A6"/>
                </a:solidFill>
                <a:latin typeface="Tenorite" panose="00000500000000000000" pitchFamily="2" charset="0"/>
                <a:cs typeface="Trebuchet MS"/>
              </a:rPr>
              <a:t>TAU</a:t>
            </a:r>
            <a:endParaRPr sz="1799" b="1" dirty="0">
              <a:latin typeface="Tenorite" panose="00000500000000000000" pitchFamily="2" charset="0"/>
              <a:cs typeface="Trebuchet MS"/>
            </a:endParaRPr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9E8910CE-8083-9A67-E385-8DDFE8A11D23}"/>
              </a:ext>
            </a:extLst>
          </p:cNvPr>
          <p:cNvGrpSpPr/>
          <p:nvPr/>
        </p:nvGrpSpPr>
        <p:grpSpPr>
          <a:xfrm>
            <a:off x="26011868" y="31480357"/>
            <a:ext cx="7466444" cy="4806455"/>
            <a:chOff x="19212494" y="33151030"/>
            <a:chExt cx="6169409" cy="3443287"/>
          </a:xfrm>
        </p:grpSpPr>
        <p:graphicFrame>
          <p:nvGraphicFramePr>
            <p:cNvPr id="243" name="Object 242">
              <a:extLst>
                <a:ext uri="{FF2B5EF4-FFF2-40B4-BE49-F238E27FC236}">
                  <a16:creationId xmlns:a16="http://schemas.microsoft.com/office/drawing/2014/main" id="{09D0848C-F26F-D9CF-113B-CD81605DBE7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33642712"/>
                </p:ext>
              </p:extLst>
            </p:nvPr>
          </p:nvGraphicFramePr>
          <p:xfrm>
            <a:off x="19212494" y="33151030"/>
            <a:ext cx="6054725" cy="3443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9" r:id="rId44" imgW="6017508" imgH="3422904" progId="Prism9.Document">
                    <p:embed/>
                  </p:oleObj>
                </mc:Choice>
                <mc:Fallback>
                  <p:oleObj name="Prism 9" r:id="rId44" imgW="6017508" imgH="3422904" progId="Prism9.Document">
                    <p:embed/>
                    <p:pic>
                      <p:nvPicPr>
                        <p:cNvPr id="243" name="Object 242">
                          <a:extLst>
                            <a:ext uri="{FF2B5EF4-FFF2-40B4-BE49-F238E27FC236}">
                              <a16:creationId xmlns:a16="http://schemas.microsoft.com/office/drawing/2014/main" id="{09D0848C-F26F-D9CF-113B-CD81605DBE7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5"/>
                        <a:stretch>
                          <a:fillRect/>
                        </a:stretch>
                      </p:blipFill>
                      <p:spPr>
                        <a:xfrm>
                          <a:off x="19212494" y="33151030"/>
                          <a:ext cx="6054725" cy="34432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7D49C915-3F7E-1CF7-12F1-ABF1D984CA03}"/>
                </a:ext>
              </a:extLst>
            </p:cNvPr>
            <p:cNvGrpSpPr/>
            <p:nvPr/>
          </p:nvGrpSpPr>
          <p:grpSpPr>
            <a:xfrm>
              <a:off x="24414587" y="35816250"/>
              <a:ext cx="967316" cy="370294"/>
              <a:chOff x="12250139" y="34903198"/>
              <a:chExt cx="967316" cy="370294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2C31515B-4620-F4F2-41F9-7E65B915556F}"/>
                  </a:ext>
                </a:extLst>
              </p:cNvPr>
              <p:cNvSpPr/>
              <p:nvPr/>
            </p:nvSpPr>
            <p:spPr>
              <a:xfrm>
                <a:off x="12250139" y="34903198"/>
                <a:ext cx="861562" cy="2437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8771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2BB58553-71A0-4745-1137-027EB7496E70}"/>
                  </a:ext>
                </a:extLst>
              </p:cNvPr>
              <p:cNvSpPr/>
              <p:nvPr/>
            </p:nvSpPr>
            <p:spPr>
              <a:xfrm>
                <a:off x="12309708" y="35107106"/>
                <a:ext cx="907747" cy="1663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8771"/>
              </a:p>
            </p:txBody>
          </p:sp>
        </p:grpSp>
      </p:grpSp>
      <p:pic>
        <p:nvPicPr>
          <p:cNvPr id="247" name="Picture 246" descr="A close-up of a cell&#10;&#10;Description automatically generated">
            <a:extLst>
              <a:ext uri="{FF2B5EF4-FFF2-40B4-BE49-F238E27FC236}">
                <a16:creationId xmlns:a16="http://schemas.microsoft.com/office/drawing/2014/main" id="{8F02B17D-3C8D-51B0-22CA-00C6EE4FEBF5}"/>
              </a:ext>
            </a:extLst>
          </p:cNvPr>
          <p:cNvPicPr>
            <a:picLocks noChangeAspect="1"/>
          </p:cNvPicPr>
          <p:nvPr/>
        </p:nvPicPr>
        <p:blipFill>
          <a:blip r:embed="rId46" cstate="hq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29035" y="23985935"/>
            <a:ext cx="3459363" cy="3135837"/>
          </a:xfrm>
          <a:prstGeom prst="rect">
            <a:avLst/>
          </a:prstGeom>
        </p:spPr>
      </p:pic>
      <p:pic>
        <p:nvPicPr>
          <p:cNvPr id="248" name="Picture 247" descr="A close-up of a network of neurons&#10;&#10;Description automatically generated">
            <a:extLst>
              <a:ext uri="{FF2B5EF4-FFF2-40B4-BE49-F238E27FC236}">
                <a16:creationId xmlns:a16="http://schemas.microsoft.com/office/drawing/2014/main" id="{8A61F745-1CA2-C1A9-550B-DEC697FF851B}"/>
              </a:ext>
            </a:extLst>
          </p:cNvPr>
          <p:cNvPicPr>
            <a:picLocks noChangeAspect="1"/>
          </p:cNvPicPr>
          <p:nvPr/>
        </p:nvPicPr>
        <p:blipFill>
          <a:blip r:embed="rId48" cstate="hq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37847" y="23985935"/>
            <a:ext cx="3459363" cy="3135837"/>
          </a:xfrm>
          <a:prstGeom prst="rect">
            <a:avLst/>
          </a:prstGeom>
        </p:spPr>
      </p:pic>
      <p:pic>
        <p:nvPicPr>
          <p:cNvPr id="249" name="Picture 248" descr="A close-up of a cell&#10;&#10;Description automatically generated">
            <a:extLst>
              <a:ext uri="{FF2B5EF4-FFF2-40B4-BE49-F238E27FC236}">
                <a16:creationId xmlns:a16="http://schemas.microsoft.com/office/drawing/2014/main" id="{7C30713D-1484-960C-E7F9-8B1C4299233C}"/>
              </a:ext>
            </a:extLst>
          </p:cNvPr>
          <p:cNvPicPr>
            <a:picLocks/>
          </p:cNvPicPr>
          <p:nvPr/>
        </p:nvPicPr>
        <p:blipFill>
          <a:blip r:embed="rId50" cstate="hqprint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1944" y="27166388"/>
            <a:ext cx="3459600" cy="3135600"/>
          </a:xfrm>
          <a:prstGeom prst="rect">
            <a:avLst/>
          </a:prstGeom>
        </p:spPr>
      </p:pic>
      <p:pic>
        <p:nvPicPr>
          <p:cNvPr id="250" name="Picture 249" descr="A close-up of a cell&#10;&#10;Description automatically generated">
            <a:extLst>
              <a:ext uri="{FF2B5EF4-FFF2-40B4-BE49-F238E27FC236}">
                <a16:creationId xmlns:a16="http://schemas.microsoft.com/office/drawing/2014/main" id="{03D1CF55-5326-D370-4666-FF5D3003D95C}"/>
              </a:ext>
            </a:extLst>
          </p:cNvPr>
          <p:cNvPicPr>
            <a:picLocks/>
          </p:cNvPicPr>
          <p:nvPr/>
        </p:nvPicPr>
        <p:blipFill>
          <a:blip r:embed="rId52" cstate="hq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28798" y="27166388"/>
            <a:ext cx="3459600" cy="3135600"/>
          </a:xfrm>
          <a:prstGeom prst="rect">
            <a:avLst/>
          </a:prstGeom>
        </p:spPr>
      </p:pic>
      <p:sp>
        <p:nvSpPr>
          <p:cNvPr id="251" name="TextBox 250">
            <a:extLst>
              <a:ext uri="{FF2B5EF4-FFF2-40B4-BE49-F238E27FC236}">
                <a16:creationId xmlns:a16="http://schemas.microsoft.com/office/drawing/2014/main" id="{6FB40C26-2877-4886-1714-AF0EC8EE749A}"/>
              </a:ext>
            </a:extLst>
          </p:cNvPr>
          <p:cNvSpPr txBox="1"/>
          <p:nvPr/>
        </p:nvSpPr>
        <p:spPr>
          <a:xfrm>
            <a:off x="25701436" y="30911774"/>
            <a:ext cx="940216" cy="533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501A26"/>
                </a:solidFill>
                <a:latin typeface="GT America" panose="020B0604020202020204" charset="0"/>
              </a:rPr>
              <a:t>B</a:t>
            </a:r>
          </a:p>
        </p:txBody>
      </p:sp>
      <p:sp>
        <p:nvSpPr>
          <p:cNvPr id="387" name="Tijdelijke aanduiding voor tekst 54">
            <a:extLst>
              <a:ext uri="{FF2B5EF4-FFF2-40B4-BE49-F238E27FC236}">
                <a16:creationId xmlns:a16="http://schemas.microsoft.com/office/drawing/2014/main" id="{FCDFD904-D32E-B036-FAA8-C8EC7226B6F4}"/>
              </a:ext>
            </a:extLst>
          </p:cNvPr>
          <p:cNvSpPr txBox="1">
            <a:spLocks/>
          </p:cNvSpPr>
          <p:nvPr/>
        </p:nvSpPr>
        <p:spPr>
          <a:xfrm>
            <a:off x="1258506" y="39049398"/>
            <a:ext cx="23299316" cy="3126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5112045" rtl="0" eaLnBrk="1" latinLnBrk="0" hangingPunct="1">
              <a:lnSpc>
                <a:spcPct val="90000"/>
              </a:lnSpc>
              <a:spcBef>
                <a:spcPts val="5591"/>
              </a:spcBef>
              <a:buFont typeface="Arial" panose="020B0604020202020204" pitchFamily="34" charset="0"/>
              <a:buNone/>
              <a:defRPr sz="6569" kern="1200">
                <a:solidFill>
                  <a:schemeClr val="bg1"/>
                </a:solidFill>
                <a:latin typeface="Minion Pro" panose="02040503050306020203" pitchFamily="18" charset="0"/>
                <a:ea typeface="+mn-ea"/>
                <a:cs typeface="+mn-cs"/>
              </a:defRPr>
            </a:lvl1pPr>
            <a:lvl2pPr marL="3834033" indent="-1278011" algn="l" defTabSz="5112045" rtl="0" eaLnBrk="1" latinLnBrk="0" hangingPunct="1">
              <a:lnSpc>
                <a:spcPct val="90000"/>
              </a:lnSpc>
              <a:spcBef>
                <a:spcPts val="2795"/>
              </a:spcBef>
              <a:buFont typeface="Arial" panose="020B0604020202020204" pitchFamily="34" charset="0"/>
              <a:buChar char="•"/>
              <a:defRPr sz="9287" kern="1200">
                <a:solidFill>
                  <a:schemeClr val="bg1"/>
                </a:solidFill>
                <a:latin typeface="Minion Pro" panose="02040503050306020203" pitchFamily="18" charset="0"/>
                <a:ea typeface="+mn-ea"/>
                <a:cs typeface="+mn-cs"/>
              </a:defRPr>
            </a:lvl2pPr>
            <a:lvl3pPr marL="600419" indent="0" algn="l" defTabSz="5112045" rtl="0" eaLnBrk="1" latinLnBrk="0" hangingPunct="1">
              <a:lnSpc>
                <a:spcPct val="90000"/>
              </a:lnSpc>
              <a:spcBef>
                <a:spcPts val="2795"/>
              </a:spcBef>
              <a:buFont typeface="Arial" panose="020B0604020202020204" pitchFamily="34" charset="0"/>
              <a:buNone/>
              <a:defRPr sz="9287" kern="1200">
                <a:solidFill>
                  <a:schemeClr val="bg1"/>
                </a:solidFill>
                <a:latin typeface="Minion Pro" panose="02040503050306020203" pitchFamily="18" charset="0"/>
                <a:ea typeface="+mn-ea"/>
                <a:cs typeface="+mn-cs"/>
              </a:defRPr>
            </a:lvl3pPr>
            <a:lvl4pPr marL="900630" indent="0" algn="l" defTabSz="5112045" rtl="0" eaLnBrk="1" latinLnBrk="0" hangingPunct="1">
              <a:lnSpc>
                <a:spcPct val="90000"/>
              </a:lnSpc>
              <a:spcBef>
                <a:spcPts val="2795"/>
              </a:spcBef>
              <a:buFont typeface="Arial" panose="020B0604020202020204" pitchFamily="34" charset="0"/>
              <a:buNone/>
              <a:defRPr sz="9287" kern="1200">
                <a:solidFill>
                  <a:schemeClr val="bg1"/>
                </a:solidFill>
                <a:latin typeface="Minion Pro" panose="02040503050306020203" pitchFamily="18" charset="0"/>
                <a:ea typeface="+mn-ea"/>
                <a:cs typeface="+mn-cs"/>
              </a:defRPr>
            </a:lvl4pPr>
            <a:lvl5pPr marL="1222282" indent="0" algn="l" defTabSz="5112045" rtl="0" eaLnBrk="1" latinLnBrk="0" hangingPunct="1">
              <a:lnSpc>
                <a:spcPct val="90000"/>
              </a:lnSpc>
              <a:spcBef>
                <a:spcPts val="2795"/>
              </a:spcBef>
              <a:buFont typeface="Arial" panose="020B0604020202020204" pitchFamily="34" charset="0"/>
              <a:buNone/>
              <a:defRPr sz="9287" kern="1200">
                <a:solidFill>
                  <a:schemeClr val="bg1"/>
                </a:solidFill>
                <a:latin typeface="Minion Pro" panose="02040503050306020203" pitchFamily="18" charset="0"/>
                <a:ea typeface="+mn-ea"/>
                <a:cs typeface="+mn-cs"/>
              </a:defRPr>
            </a:lvl5pPr>
            <a:lvl6pPr marL="14058123" indent="-1278011" algn="l" defTabSz="5112045" rtl="0" eaLnBrk="1" latinLnBrk="0" hangingPunct="1">
              <a:lnSpc>
                <a:spcPct val="90000"/>
              </a:lnSpc>
              <a:spcBef>
                <a:spcPts val="2795"/>
              </a:spcBef>
              <a:buFont typeface="Arial" panose="020B0604020202020204" pitchFamily="34" charset="0"/>
              <a:buChar char="•"/>
              <a:defRPr sz="10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14145" indent="-1278011" algn="l" defTabSz="5112045" rtl="0" eaLnBrk="1" latinLnBrk="0" hangingPunct="1">
              <a:lnSpc>
                <a:spcPct val="90000"/>
              </a:lnSpc>
              <a:spcBef>
                <a:spcPts val="2795"/>
              </a:spcBef>
              <a:buFont typeface="Arial" panose="020B0604020202020204" pitchFamily="34" charset="0"/>
              <a:buChar char="•"/>
              <a:defRPr sz="10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170167" indent="-1278011" algn="l" defTabSz="5112045" rtl="0" eaLnBrk="1" latinLnBrk="0" hangingPunct="1">
              <a:lnSpc>
                <a:spcPct val="90000"/>
              </a:lnSpc>
              <a:spcBef>
                <a:spcPts val="2795"/>
              </a:spcBef>
              <a:buFont typeface="Arial" panose="020B0604020202020204" pitchFamily="34" charset="0"/>
              <a:buChar char="•"/>
              <a:defRPr sz="10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26190" indent="-1278011" algn="l" defTabSz="5112045" rtl="0" eaLnBrk="1" latinLnBrk="0" hangingPunct="1">
              <a:lnSpc>
                <a:spcPct val="90000"/>
              </a:lnSpc>
              <a:spcBef>
                <a:spcPts val="2795"/>
              </a:spcBef>
              <a:buFont typeface="Arial" panose="020B0604020202020204" pitchFamily="34" charset="0"/>
              <a:buChar char="•"/>
              <a:defRPr sz="10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4800" dirty="0"/>
              <a:t>Evaluate the efficacy of your therapeutic candidates in mitigating neuroinflammation and protein aggregation using Ncardia’s human in vitro tri-culture model.</a:t>
            </a:r>
            <a:endParaRPr lang="nl-NL" sz="4800" dirty="0"/>
          </a:p>
        </p:txBody>
      </p:sp>
      <p:sp>
        <p:nvSpPr>
          <p:cNvPr id="392" name="TextBox 391">
            <a:extLst>
              <a:ext uri="{FF2B5EF4-FFF2-40B4-BE49-F238E27FC236}">
                <a16:creationId xmlns:a16="http://schemas.microsoft.com/office/drawing/2014/main" id="{1395590A-B752-B831-2957-AE3429FEB8FC}"/>
              </a:ext>
            </a:extLst>
          </p:cNvPr>
          <p:cNvSpPr txBox="1"/>
          <p:nvPr/>
        </p:nvSpPr>
        <p:spPr>
          <a:xfrm>
            <a:off x="33919200" y="32003899"/>
            <a:ext cx="3697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681300"/>
                </a:solidFill>
                <a:latin typeface="GT America" panose="00000500000000000000"/>
                <a:cs typeface="Arial"/>
              </a:rPr>
              <a:t>High content-based quantification of the normalized parameters (</a:t>
            </a:r>
            <a:r>
              <a:rPr lang="en-US" sz="2400" dirty="0" err="1">
                <a:solidFill>
                  <a:srgbClr val="681300"/>
                </a:solidFill>
                <a:latin typeface="GT America" panose="00000500000000000000"/>
                <a:cs typeface="Arial"/>
              </a:rPr>
              <a:t>pTAU</a:t>
            </a:r>
            <a:r>
              <a:rPr lang="en-US" sz="2400" dirty="0">
                <a:solidFill>
                  <a:srgbClr val="681300"/>
                </a:solidFill>
                <a:latin typeface="GT America" panose="00000500000000000000"/>
                <a:cs typeface="Arial"/>
              </a:rPr>
              <a:t> puncta counts) of transduced tricultures (in black) compared to transduced tricultures treated with TAU PFFs.</a:t>
            </a:r>
          </a:p>
        </p:txBody>
      </p:sp>
      <p:sp>
        <p:nvSpPr>
          <p:cNvPr id="398" name="Tijdelijke aanduiding voor tekst 24">
            <a:extLst>
              <a:ext uri="{FF2B5EF4-FFF2-40B4-BE49-F238E27FC236}">
                <a16:creationId xmlns:a16="http://schemas.microsoft.com/office/drawing/2014/main" id="{64A7B078-CE13-6256-9992-CAD677EFD8FE}"/>
              </a:ext>
            </a:extLst>
          </p:cNvPr>
          <p:cNvSpPr txBox="1">
            <a:spLocks/>
          </p:cNvSpPr>
          <p:nvPr/>
        </p:nvSpPr>
        <p:spPr>
          <a:xfrm>
            <a:off x="43083292" y="39901510"/>
            <a:ext cx="2847647" cy="17746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r" defTabSz="5112045" rtl="0" eaLnBrk="1" latinLnBrk="0" hangingPunct="1">
              <a:lnSpc>
                <a:spcPct val="90000"/>
              </a:lnSpc>
              <a:spcBef>
                <a:spcPts val="5591"/>
              </a:spcBef>
              <a:buFont typeface="Arial" panose="020B0604020202020204" pitchFamily="34" charset="0"/>
              <a:buNone/>
              <a:defRPr sz="2508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3834033" indent="-1278011" algn="l" defTabSz="5112045" rtl="0" eaLnBrk="1" latinLnBrk="0" hangingPunct="1">
              <a:lnSpc>
                <a:spcPct val="90000"/>
              </a:lnSpc>
              <a:spcBef>
                <a:spcPts val="2795"/>
              </a:spcBef>
              <a:buFont typeface="Arial" panose="020B0604020202020204" pitchFamily="34" charset="0"/>
              <a:buChar char="•"/>
              <a:defRPr sz="9287" kern="1200">
                <a:solidFill>
                  <a:schemeClr val="bg1"/>
                </a:solidFill>
                <a:latin typeface="Minion Pro" panose="02040503050306020203" pitchFamily="18" charset="0"/>
                <a:ea typeface="+mn-ea"/>
                <a:cs typeface="+mn-cs"/>
              </a:defRPr>
            </a:lvl2pPr>
            <a:lvl3pPr marL="600419" indent="0" algn="l" defTabSz="5112045" rtl="0" eaLnBrk="1" latinLnBrk="0" hangingPunct="1">
              <a:lnSpc>
                <a:spcPct val="90000"/>
              </a:lnSpc>
              <a:spcBef>
                <a:spcPts val="2795"/>
              </a:spcBef>
              <a:buFont typeface="Arial" panose="020B0604020202020204" pitchFamily="34" charset="0"/>
              <a:buNone/>
              <a:defRPr sz="9287" kern="1200">
                <a:solidFill>
                  <a:schemeClr val="bg1"/>
                </a:solidFill>
                <a:latin typeface="Minion Pro" panose="02040503050306020203" pitchFamily="18" charset="0"/>
                <a:ea typeface="+mn-ea"/>
                <a:cs typeface="+mn-cs"/>
              </a:defRPr>
            </a:lvl3pPr>
            <a:lvl4pPr marL="900630" indent="0" algn="l" defTabSz="5112045" rtl="0" eaLnBrk="1" latinLnBrk="0" hangingPunct="1">
              <a:lnSpc>
                <a:spcPct val="90000"/>
              </a:lnSpc>
              <a:spcBef>
                <a:spcPts val="2795"/>
              </a:spcBef>
              <a:buFont typeface="Arial" panose="020B0604020202020204" pitchFamily="34" charset="0"/>
              <a:buNone/>
              <a:defRPr sz="9287" kern="1200">
                <a:solidFill>
                  <a:schemeClr val="bg1"/>
                </a:solidFill>
                <a:latin typeface="Minion Pro" panose="02040503050306020203" pitchFamily="18" charset="0"/>
                <a:ea typeface="+mn-ea"/>
                <a:cs typeface="+mn-cs"/>
              </a:defRPr>
            </a:lvl4pPr>
            <a:lvl5pPr marL="1222282" indent="0" algn="l" defTabSz="5112045" rtl="0" eaLnBrk="1" latinLnBrk="0" hangingPunct="1">
              <a:lnSpc>
                <a:spcPct val="90000"/>
              </a:lnSpc>
              <a:spcBef>
                <a:spcPts val="2795"/>
              </a:spcBef>
              <a:buFont typeface="Arial" panose="020B0604020202020204" pitchFamily="34" charset="0"/>
              <a:buNone/>
              <a:defRPr sz="9287" kern="1200">
                <a:solidFill>
                  <a:schemeClr val="bg1"/>
                </a:solidFill>
                <a:latin typeface="Minion Pro" panose="02040503050306020203" pitchFamily="18" charset="0"/>
                <a:ea typeface="+mn-ea"/>
                <a:cs typeface="+mn-cs"/>
              </a:defRPr>
            </a:lvl5pPr>
            <a:lvl6pPr marL="14058123" indent="-1278011" algn="l" defTabSz="5112045" rtl="0" eaLnBrk="1" latinLnBrk="0" hangingPunct="1">
              <a:lnSpc>
                <a:spcPct val="90000"/>
              </a:lnSpc>
              <a:spcBef>
                <a:spcPts val="2795"/>
              </a:spcBef>
              <a:buFont typeface="Arial" panose="020B0604020202020204" pitchFamily="34" charset="0"/>
              <a:buChar char="•"/>
              <a:defRPr sz="10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14145" indent="-1278011" algn="l" defTabSz="5112045" rtl="0" eaLnBrk="1" latinLnBrk="0" hangingPunct="1">
              <a:lnSpc>
                <a:spcPct val="90000"/>
              </a:lnSpc>
              <a:spcBef>
                <a:spcPts val="2795"/>
              </a:spcBef>
              <a:buFont typeface="Arial" panose="020B0604020202020204" pitchFamily="34" charset="0"/>
              <a:buChar char="•"/>
              <a:defRPr sz="10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170167" indent="-1278011" algn="l" defTabSz="5112045" rtl="0" eaLnBrk="1" latinLnBrk="0" hangingPunct="1">
              <a:lnSpc>
                <a:spcPct val="90000"/>
              </a:lnSpc>
              <a:spcBef>
                <a:spcPts val="2795"/>
              </a:spcBef>
              <a:buFont typeface="Arial" panose="020B0604020202020204" pitchFamily="34" charset="0"/>
              <a:buChar char="•"/>
              <a:defRPr sz="10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26190" indent="-1278011" algn="l" defTabSz="5112045" rtl="0" eaLnBrk="1" latinLnBrk="0" hangingPunct="1">
              <a:lnSpc>
                <a:spcPct val="90000"/>
              </a:lnSpc>
              <a:spcBef>
                <a:spcPts val="2795"/>
              </a:spcBef>
              <a:buFont typeface="Arial" panose="020B0604020202020204" pitchFamily="34" charset="0"/>
              <a:buChar char="•"/>
              <a:defRPr sz="10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nl-NL" sz="2800" dirty="0"/>
              <a:t>Contact </a:t>
            </a:r>
            <a:r>
              <a:rPr lang="nl-NL" sz="2800" dirty="0" err="1"/>
              <a:t>us</a:t>
            </a:r>
            <a:r>
              <a:rPr lang="nl-NL" sz="2800" dirty="0"/>
              <a:t> at </a:t>
            </a:r>
            <a:r>
              <a:rPr lang="en-US" sz="2800" dirty="0"/>
              <a:t>support@ncardia.com or scan the QR code to download the poster</a:t>
            </a:r>
            <a:endParaRPr lang="nl-NL" sz="2800" dirty="0"/>
          </a:p>
        </p:txBody>
      </p:sp>
      <p:cxnSp>
        <p:nvCxnSpPr>
          <p:cNvPr id="405" name="Rechte verbindingslijn 63">
            <a:extLst>
              <a:ext uri="{FF2B5EF4-FFF2-40B4-BE49-F238E27FC236}">
                <a16:creationId xmlns:a16="http://schemas.microsoft.com/office/drawing/2014/main" id="{1B21396E-ECD1-9EF3-DCB6-28D3C015A8E3}"/>
              </a:ext>
            </a:extLst>
          </p:cNvPr>
          <p:cNvCxnSpPr>
            <a:cxnSpLocks/>
          </p:cNvCxnSpPr>
          <p:nvPr/>
        </p:nvCxnSpPr>
        <p:spPr>
          <a:xfrm>
            <a:off x="13195043" y="7673709"/>
            <a:ext cx="0" cy="290389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6" name="Rechte verbindingslijn 63">
            <a:extLst>
              <a:ext uri="{FF2B5EF4-FFF2-40B4-BE49-F238E27FC236}">
                <a16:creationId xmlns:a16="http://schemas.microsoft.com/office/drawing/2014/main" id="{A6F6AF86-B251-1B13-B3A4-00FDF7B07A0E}"/>
              </a:ext>
            </a:extLst>
          </p:cNvPr>
          <p:cNvCxnSpPr>
            <a:cxnSpLocks/>
          </p:cNvCxnSpPr>
          <p:nvPr/>
        </p:nvCxnSpPr>
        <p:spPr>
          <a:xfrm>
            <a:off x="38036027" y="7737519"/>
            <a:ext cx="0" cy="290389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FBF85C2-1884-DC3F-C967-9F4DDAAF12A9}"/>
              </a:ext>
            </a:extLst>
          </p:cNvPr>
          <p:cNvSpPr txBox="1"/>
          <p:nvPr/>
        </p:nvSpPr>
        <p:spPr>
          <a:xfrm>
            <a:off x="5039877" y="27198118"/>
            <a:ext cx="1524607" cy="386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206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11" b="1" kern="0" dirty="0">
                <a:solidFill>
                  <a:srgbClr val="571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10</a:t>
            </a:r>
          </a:p>
        </p:txBody>
      </p:sp>
    </p:spTree>
    <p:extLst>
      <p:ext uri="{BB962C8B-B14F-4D97-AF65-F5344CB8AC3E}">
        <p14:creationId xmlns:p14="http://schemas.microsoft.com/office/powerpoint/2010/main" val="98362688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Aangepast ontwerp">
  <a:themeElements>
    <a:clrScheme name="Ncardia">
      <a:dk1>
        <a:srgbClr val="4C1F2A"/>
      </a:dk1>
      <a:lt1>
        <a:sysClr val="window" lastClr="FFFFFF"/>
      </a:lt1>
      <a:dk2>
        <a:srgbClr val="978085"/>
      </a:dk2>
      <a:lt2>
        <a:srgbClr val="FCF6F4"/>
      </a:lt2>
      <a:accent1>
        <a:srgbClr val="F03C27"/>
      </a:accent1>
      <a:accent2>
        <a:srgbClr val="AF1E2D"/>
      </a:accent2>
      <a:accent3>
        <a:srgbClr val="4C1F2A"/>
      </a:accent3>
      <a:accent4>
        <a:srgbClr val="3B355E"/>
      </a:accent4>
      <a:accent5>
        <a:srgbClr val="75718E"/>
      </a:accent5>
      <a:accent6>
        <a:srgbClr val="FBD6D1"/>
      </a:accent6>
      <a:hlink>
        <a:srgbClr val="AF1E2D"/>
      </a:hlink>
      <a:folHlink>
        <a:srgbClr val="AF1E2D"/>
      </a:folHlink>
    </a:clrScheme>
    <a:fontScheme name="NCAR GT America">
      <a:majorFont>
        <a:latin typeface="GT America"/>
        <a:ea typeface=""/>
        <a:cs typeface=""/>
      </a:majorFont>
      <a:minorFont>
        <a:latin typeface="GT Amer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18F32A452E014BBB3BA72DBF5D1F18" ma:contentTypeVersion="17" ma:contentTypeDescription="Create a new document." ma:contentTypeScope="" ma:versionID="fcf986cf0c688c819154c6be07026cd4">
  <xsd:schema xmlns:xsd="http://www.w3.org/2001/XMLSchema" xmlns:xs="http://www.w3.org/2001/XMLSchema" xmlns:p="http://schemas.microsoft.com/office/2006/metadata/properties" xmlns:ns2="67def530-67ff-4b4e-a0de-90184d86e411" xmlns:ns3="a785ad58-1d57-4f8a-aa71-77170459bd0d" xmlns:ns4="c1fb0b1a-95af-4a03-b72b-f3af10a7e993" targetNamespace="http://schemas.microsoft.com/office/2006/metadata/properties" ma:root="true" ma:fieldsID="aadd107ee2955509af175db1397af988" ns2:_="" ns3:_="" ns4:_="">
    <xsd:import namespace="67def530-67ff-4b4e-a0de-90184d86e411"/>
    <xsd:import namespace="a785ad58-1d57-4f8a-aa71-77170459bd0d"/>
    <xsd:import namespace="c1fb0b1a-95af-4a03-b72b-f3af10a7e9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4:SharedWithDetails" minOccurs="0"/>
                <xsd:element ref="ns2:_Flow_SignoffStatu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def530-67ff-4b4e-a0de-90184d86e4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ac7fe879-cec5-4a39-b554-507c30c33e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85ad58-1d57-4f8a-aa71-77170459bd0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_x0024_Resources_x003a_core_x002c_SharedWithFieldDisplayName_x003b_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b0b1a-95af-4a03-b72b-f3af10a7e993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4975ab36-9d63-4253-959c-955022eb3c72}" ma:internalName="TaxCatchAll" ma:showField="CatchAllData" ma:web="c1fb0b1a-95af-4a03-b72b-f3af10a7e9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7def530-67ff-4b4e-a0de-90184d86e411">
      <Terms xmlns="http://schemas.microsoft.com/office/infopath/2007/PartnerControls"/>
    </lcf76f155ced4ddcb4097134ff3c332f>
    <TaxCatchAll xmlns="c1fb0b1a-95af-4a03-b72b-f3af10a7e993" xsi:nil="true"/>
    <_Flow_SignoffStatus xmlns="67def530-67ff-4b4e-a0de-90184d86e411" xsi:nil="true"/>
  </documentManagement>
</p:properties>
</file>

<file path=customXml/itemProps1.xml><?xml version="1.0" encoding="utf-8"?>
<ds:datastoreItem xmlns:ds="http://schemas.openxmlformats.org/officeDocument/2006/customXml" ds:itemID="{A23FDD93-1206-43AA-B4D2-2F4FBD115D6E}"/>
</file>

<file path=customXml/itemProps2.xml><?xml version="1.0" encoding="utf-8"?>
<ds:datastoreItem xmlns:ds="http://schemas.openxmlformats.org/officeDocument/2006/customXml" ds:itemID="{891355BA-A474-456F-8FA3-68CE729B6C27}"/>
</file>

<file path=customXml/itemProps3.xml><?xml version="1.0" encoding="utf-8"?>
<ds:datastoreItem xmlns:ds="http://schemas.openxmlformats.org/officeDocument/2006/customXml" ds:itemID="{8CE366B0-0E8D-4234-9175-DF41908E082E}"/>
</file>

<file path=docProps/app.xml><?xml version="1.0" encoding="utf-8"?>
<Properties xmlns="http://schemas.openxmlformats.org/officeDocument/2006/extended-properties" xmlns:vt="http://schemas.openxmlformats.org/officeDocument/2006/docPropsVTypes">
  <Template>pluriomics.thmx</Template>
  <TotalTime>5775</TotalTime>
  <Words>1419</Words>
  <Application>Microsoft Office PowerPoint</Application>
  <PresentationFormat>Custom</PresentationFormat>
  <Paragraphs>136</Paragraphs>
  <Slides>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2" baseType="lpstr">
      <vt:lpstr>Times</vt:lpstr>
      <vt:lpstr>Minion Pro</vt:lpstr>
      <vt:lpstr>GT America</vt:lpstr>
      <vt:lpstr>Calibri</vt:lpstr>
      <vt:lpstr>Tenorite</vt:lpstr>
      <vt:lpstr>Calibri Light</vt:lpstr>
      <vt:lpstr>Times New Roman</vt:lpstr>
      <vt:lpstr>Arial</vt:lpstr>
      <vt:lpstr>Aangepast ontwerp</vt:lpstr>
      <vt:lpstr>Office 2013 - 2022 Theme</vt:lpstr>
      <vt:lpstr>Prism 9</vt:lpstr>
      <vt:lpstr>Evaluation of human induced pluripotent stem cell (hiPSC)-derived tri-culture as in vitro model for Alzheimer’s Disease  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Multi-View Active Appearance Models:  Application to X-ray LV Aniography and Cardiac MRI</dc:title>
  <dc:subject/>
  <dc:creator>marijn.vlaming</dc:creator>
  <cp:keywords/>
  <dc:description/>
  <cp:lastModifiedBy>Debra Santolini | Ncardia</cp:lastModifiedBy>
  <cp:revision>267</cp:revision>
  <cp:lastPrinted>2015-07-02T13:13:37Z</cp:lastPrinted>
  <dcterms:created xsi:type="dcterms:W3CDTF">2012-09-18T21:21:10Z</dcterms:created>
  <dcterms:modified xsi:type="dcterms:W3CDTF">2025-10-28T12:21:40Z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0x0101007318F32A452E014BBB3BA72DBF5D1F18</vt:lpwstr>
  </property>
  <property fmtid="{D5CDD505-2E9C-101B-9397-08002B2CF9AE}" pid="3" name="Order">
    <vt:lpwstr>185995400.000000</vt:lpwstr>
  </property>
  <property fmtid="{D5CDD505-2E9C-101B-9397-08002B2CF9AE}" pid="4" name="xd_ProgID">
    <vt:lpwstr/>
  </property>
  <property fmtid="{D5CDD505-2E9C-101B-9397-08002B2CF9AE}" pid="5" name="MediaServiceImageTags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