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omments/modernComment_102_3AA0F487.xml" ContentType="application/vnd.ms-powerpoint.comments+xml"/>
  <Override PartName="/ppt/authors.xml" ContentType="application/vnd.ms-powerpoint.authors+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0" r:id="rId1"/>
    <p:sldMasterId id="2147483652" r:id="rId2"/>
  </p:sldMasterIdLst>
  <p:notesMasterIdLst>
    <p:notesMasterId r:id="rId4"/>
  </p:notesMasterIdLst>
  <p:handoutMasterIdLst>
    <p:handoutMasterId r:id="rId5"/>
  </p:handoutMasterIdLst>
  <p:sldIdLst>
    <p:sldId id="258" r:id="rId3"/>
  </p:sldIdLst>
  <p:sldSz cx="51120675" cy="43200638"/>
  <p:notesSz cx="6864350" cy="9996488"/>
  <p:embeddedFontLst>
    <p:embeddedFont>
      <p:font typeface="Corbel" panose="020B0503020204020204" pitchFamily="34" charset="0"/>
      <p:regular r:id="rId6"/>
      <p:bold r:id="rId7"/>
      <p:italic r:id="rId8"/>
      <p:boldItalic r:id="rId9"/>
    </p:embeddedFont>
    <p:embeddedFont>
      <p:font typeface="GT America" panose="020B0604020202020204" charset="0"/>
      <p:regular r:id="rId10"/>
      <p:italic r:id="rId11"/>
    </p:embeddedFont>
    <p:embeddedFont>
      <p:font typeface="Minion Pro" panose="02040503050306020203" charset="0"/>
      <p:regular r:id="rId12"/>
    </p:embeddedFont>
    <p:embeddedFont>
      <p:font typeface="Tenorite" panose="00000500000000000000" pitchFamily="2" charset="0"/>
      <p:regular r:id="rId13"/>
      <p:bold r:id="rId14"/>
      <p:italic r:id="rId15"/>
      <p:boldItalic r:id="rId16"/>
    </p:embeddedFont>
    <p:embeddedFont>
      <p:font typeface="Times" panose="02020603050405020304" pitchFamily="18" charset="0"/>
      <p:regular r:id="rId17"/>
      <p:bold r:id="rId18"/>
      <p:italic r:id="rId19"/>
      <p:boldItalic r:id="rId20"/>
    </p:embeddedFont>
  </p:embeddedFontLst>
  <p:defaultTextStyle>
    <a:defPPr>
      <a:defRPr lang="en-US"/>
    </a:defPPr>
    <a:lvl1pPr algn="l" rtl="0" eaLnBrk="0" fontAlgn="base" hangingPunct="0">
      <a:spcBef>
        <a:spcPct val="0"/>
      </a:spcBef>
      <a:spcAft>
        <a:spcPct val="0"/>
      </a:spcAft>
      <a:defRPr sz="8770" kern="1200">
        <a:solidFill>
          <a:schemeClr val="tx1"/>
        </a:solidFill>
        <a:latin typeface="Times" pitchFamily="-65" charset="0"/>
        <a:ea typeface="+mn-ea"/>
        <a:cs typeface="+mn-cs"/>
      </a:defRPr>
    </a:lvl1pPr>
    <a:lvl2pPr marL="1670526" algn="l" rtl="0" eaLnBrk="0" fontAlgn="base" hangingPunct="0">
      <a:spcBef>
        <a:spcPct val="0"/>
      </a:spcBef>
      <a:spcAft>
        <a:spcPct val="0"/>
      </a:spcAft>
      <a:defRPr sz="8770" kern="1200">
        <a:solidFill>
          <a:schemeClr val="tx1"/>
        </a:solidFill>
        <a:latin typeface="Times" pitchFamily="-65" charset="0"/>
        <a:ea typeface="+mn-ea"/>
        <a:cs typeface="+mn-cs"/>
      </a:defRPr>
    </a:lvl2pPr>
    <a:lvl3pPr marL="3341051" algn="l" rtl="0" eaLnBrk="0" fontAlgn="base" hangingPunct="0">
      <a:spcBef>
        <a:spcPct val="0"/>
      </a:spcBef>
      <a:spcAft>
        <a:spcPct val="0"/>
      </a:spcAft>
      <a:defRPr sz="8770" kern="1200">
        <a:solidFill>
          <a:schemeClr val="tx1"/>
        </a:solidFill>
        <a:latin typeface="Times" pitchFamily="-65" charset="0"/>
        <a:ea typeface="+mn-ea"/>
        <a:cs typeface="+mn-cs"/>
      </a:defRPr>
    </a:lvl3pPr>
    <a:lvl4pPr marL="5011577" algn="l" rtl="0" eaLnBrk="0" fontAlgn="base" hangingPunct="0">
      <a:spcBef>
        <a:spcPct val="0"/>
      </a:spcBef>
      <a:spcAft>
        <a:spcPct val="0"/>
      </a:spcAft>
      <a:defRPr sz="8770" kern="1200">
        <a:solidFill>
          <a:schemeClr val="tx1"/>
        </a:solidFill>
        <a:latin typeface="Times" pitchFamily="-65" charset="0"/>
        <a:ea typeface="+mn-ea"/>
        <a:cs typeface="+mn-cs"/>
      </a:defRPr>
    </a:lvl4pPr>
    <a:lvl5pPr marL="6682102" algn="l" rtl="0" eaLnBrk="0" fontAlgn="base" hangingPunct="0">
      <a:spcBef>
        <a:spcPct val="0"/>
      </a:spcBef>
      <a:spcAft>
        <a:spcPct val="0"/>
      </a:spcAft>
      <a:defRPr sz="8770" kern="1200">
        <a:solidFill>
          <a:schemeClr val="tx1"/>
        </a:solidFill>
        <a:latin typeface="Times" pitchFamily="-65" charset="0"/>
        <a:ea typeface="+mn-ea"/>
        <a:cs typeface="+mn-cs"/>
      </a:defRPr>
    </a:lvl5pPr>
    <a:lvl6pPr marL="8352628" algn="l" defTabSz="1670526" rtl="0" eaLnBrk="1" latinLnBrk="0" hangingPunct="1">
      <a:defRPr sz="8770" kern="1200">
        <a:solidFill>
          <a:schemeClr val="tx1"/>
        </a:solidFill>
        <a:latin typeface="Times" pitchFamily="-65" charset="0"/>
        <a:ea typeface="+mn-ea"/>
        <a:cs typeface="+mn-cs"/>
      </a:defRPr>
    </a:lvl6pPr>
    <a:lvl7pPr marL="10023153" algn="l" defTabSz="1670526" rtl="0" eaLnBrk="1" latinLnBrk="0" hangingPunct="1">
      <a:defRPr sz="8770" kern="1200">
        <a:solidFill>
          <a:schemeClr val="tx1"/>
        </a:solidFill>
        <a:latin typeface="Times" pitchFamily="-65" charset="0"/>
        <a:ea typeface="+mn-ea"/>
        <a:cs typeface="+mn-cs"/>
      </a:defRPr>
    </a:lvl7pPr>
    <a:lvl8pPr marL="11693677" algn="l" defTabSz="1670526" rtl="0" eaLnBrk="1" latinLnBrk="0" hangingPunct="1">
      <a:defRPr sz="8770" kern="1200">
        <a:solidFill>
          <a:schemeClr val="tx1"/>
        </a:solidFill>
        <a:latin typeface="Times" pitchFamily="-65" charset="0"/>
        <a:ea typeface="+mn-ea"/>
        <a:cs typeface="+mn-cs"/>
      </a:defRPr>
    </a:lvl8pPr>
    <a:lvl9pPr marL="13364203" algn="l" defTabSz="1670526" rtl="0" eaLnBrk="1" latinLnBrk="0" hangingPunct="1">
      <a:defRPr sz="8770" kern="1200">
        <a:solidFill>
          <a:schemeClr val="tx1"/>
        </a:solidFill>
        <a:latin typeface="Times" pitchFamily="-65" charset="0"/>
        <a:ea typeface="+mn-ea"/>
        <a:cs typeface="+mn-cs"/>
      </a:defRPr>
    </a:lvl9pPr>
  </p:defaultTextStyle>
  <p:extLst>
    <p:ext uri="{EFAFB233-063F-42B5-8137-9DF3F51BA10A}">
      <p15:sldGuideLst xmlns:p15="http://schemas.microsoft.com/office/powerpoint/2012/main">
        <p15:guide id="6" orient="horz" pos="25118" userDrawn="1">
          <p15:clr>
            <a:srgbClr val="A4A3A4"/>
          </p15:clr>
        </p15:guide>
        <p15:guide id="7" pos="16098" userDrawn="1">
          <p15:clr>
            <a:srgbClr val="A4A3A4"/>
          </p15:clr>
        </p15:guide>
      </p15:sldGuideLst>
    </p:ext>
    <p:ext uri="{2D200454-40CA-4A62-9FC3-DE9A4176ACB9}">
      <p15:notesGuideLst xmlns:p15="http://schemas.microsoft.com/office/powerpoint/2012/main">
        <p15:guide id="1" orient="horz" pos="3148" userDrawn="1">
          <p15:clr>
            <a:srgbClr val="A4A3A4"/>
          </p15:clr>
        </p15:guide>
        <p15:guide id="2" pos="216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7DB801-6344-9284-7D13-DC7DE893FADF}" name="Isabel Onofre" initials="IO" userId="Isabel Onofre" providerId="None"/>
  <p188:author id="{B2A69C16-C71E-3A4C-C79D-0E0D9ACBBE15}" name="Annelieke Strijbosch" initials="AS" userId="Annelieke Strijbosch" providerId="None"/>
  <p188:author id="{46D88771-4376-CF73-1947-CE6027D2ACF9}" name="Chiara Formica | Ncardia" initials="CF" userId="S::chiara.formica@ncardia.com::77b097aa-947b-437f-aad9-466d00e18bbb" providerId="AD"/>
  <p188:author id="{D6BA1ACE-94C7-31D3-5478-0DF5230DBBA2}" name="Chiara Formica | Ncardia" initials="CF|N" userId="Chiara Formica | Ncardi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ijn.vlaming" initials="m" lastIdx="6" clrIdx="0">
    <p:extLst>
      <p:ext uri="{19B8F6BF-5375-455C-9EA6-DF929625EA0E}">
        <p15:presenceInfo xmlns:p15="http://schemas.microsoft.com/office/powerpoint/2012/main" userId="marijn.vlam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1626"/>
    <a:srgbClr val="97325D"/>
    <a:srgbClr val="F89B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36E197-7457-4852-9C59-1F50023101C2}" v="3" dt="2025-10-24T08:43:20.50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93" autoAdjust="0"/>
    <p:restoredTop sz="97044" autoAdjust="0"/>
  </p:normalViewPr>
  <p:slideViewPr>
    <p:cSldViewPr snapToGrid="0" showGuides="1">
      <p:cViewPr varScale="1">
        <p:scale>
          <a:sx n="12" d="100"/>
          <a:sy n="12" d="100"/>
        </p:scale>
        <p:origin x="1190" y="86"/>
      </p:cViewPr>
      <p:guideLst>
        <p:guide orient="horz" pos="25118"/>
        <p:guide pos="16098"/>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showGuides="1">
      <p:cViewPr varScale="1">
        <p:scale>
          <a:sx n="109" d="100"/>
          <a:sy n="109" d="100"/>
        </p:scale>
        <p:origin x="5216" y="96"/>
      </p:cViewPr>
      <p:guideLst>
        <p:guide orient="horz" pos="3148"/>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3.fntdata"/><Relationship Id="rId13" Type="http://schemas.openxmlformats.org/officeDocument/2006/relationships/font" Target="fonts/font8.fntdata"/><Relationship Id="rId18" Type="http://schemas.openxmlformats.org/officeDocument/2006/relationships/font" Target="fonts/font13.fntdata"/><Relationship Id="rId26"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commentAuthors" Target="commentAuthors.xml"/><Relationship Id="rId7" Type="http://schemas.openxmlformats.org/officeDocument/2006/relationships/font" Target="fonts/font2.fntdata"/><Relationship Id="rId12" Type="http://schemas.openxmlformats.org/officeDocument/2006/relationships/font" Target="fonts/font7.fntdata"/><Relationship Id="rId17" Type="http://schemas.openxmlformats.org/officeDocument/2006/relationships/font" Target="fonts/font12.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1.fntdata"/><Relationship Id="rId20" Type="http://schemas.openxmlformats.org/officeDocument/2006/relationships/font" Target="fonts/font15.fntdata"/><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font" Target="fonts/font1.fntdata"/><Relationship Id="rId11" Type="http://schemas.openxmlformats.org/officeDocument/2006/relationships/font" Target="fonts/font6.fntdata"/><Relationship Id="rId24" Type="http://schemas.openxmlformats.org/officeDocument/2006/relationships/theme" Target="theme/theme1.xml"/><Relationship Id="rId5" Type="http://schemas.openxmlformats.org/officeDocument/2006/relationships/handoutMaster" Target="handoutMasters/handoutMaster1.xml"/><Relationship Id="rId15" Type="http://schemas.openxmlformats.org/officeDocument/2006/relationships/font" Target="fonts/font10.fntdata"/><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font" Target="fonts/font5.fntdata"/><Relationship Id="rId19" Type="http://schemas.openxmlformats.org/officeDocument/2006/relationships/font" Target="fonts/font14.fntdata"/><Relationship Id="rId4" Type="http://schemas.openxmlformats.org/officeDocument/2006/relationships/notesMaster" Target="notesMasters/notesMaster1.xml"/><Relationship Id="rId9" Type="http://schemas.openxmlformats.org/officeDocument/2006/relationships/font" Target="fonts/font4.fntdata"/><Relationship Id="rId14" Type="http://schemas.openxmlformats.org/officeDocument/2006/relationships/font" Target="fonts/font9.fntdata"/><Relationship Id="rId22" Type="http://schemas.openxmlformats.org/officeDocument/2006/relationships/presProps" Target="presProps.xml"/><Relationship Id="rId27" Type="http://schemas.microsoft.com/office/2018/10/relationships/authors" Target="authors.xml"/><Relationship Id="rId30" Type="http://schemas.openxmlformats.org/officeDocument/2006/relationships/customXml" Target="../customXml/item3.xml"/></Relationships>
</file>

<file path=ppt/comments/modernComment_102_3AA0F487.xml><?xml version="1.0" encoding="utf-8"?>
<p188:cmLst xmlns:a="http://schemas.openxmlformats.org/drawingml/2006/main" xmlns:r="http://schemas.openxmlformats.org/officeDocument/2006/relationships" xmlns:p188="http://schemas.microsoft.com/office/powerpoint/2018/8/main">
  <p188:cm id="{4B673BA1-F49D-49C0-9E56-C7CDE56ED0B3}" authorId="{B2A69C16-C71E-3A4C-C79D-0E0D9ACBBE15}" status="resolved" created="2025-10-23T08:36:44.449" complete="100000">
    <ac:deMkLst xmlns:ac="http://schemas.microsoft.com/office/drawing/2013/main/command">
      <pc:docMk xmlns:pc="http://schemas.microsoft.com/office/powerpoint/2013/main/command"/>
      <pc:sldMk xmlns:pc="http://schemas.microsoft.com/office/powerpoint/2013/main/command" cId="983626887" sldId="258"/>
      <ac:spMk id="398" creationId="{64A7B078-CE13-6256-9992-CAD677EFD8FE}"/>
    </ac:deMkLst>
    <p188:txBody>
      <a:bodyPr/>
      <a:lstStyle/>
      <a:p>
        <a:r>
          <a:rPr lang="en-NL"/>
          <a:t>QR code to be added</a:t>
        </a:r>
      </a:p>
    </p188:txBody>
  </p188:cm>
  <p188:cm id="{CD36B505-00FA-4DF1-8992-51F36881FC08}" authorId="{B2A69C16-C71E-3A4C-C79D-0E0D9ACBBE15}" created="2025-10-23T08:46:57.332">
    <ac:deMkLst xmlns:ac="http://schemas.microsoft.com/office/drawing/2013/main/command">
      <pc:docMk xmlns:pc="http://schemas.microsoft.com/office/powerpoint/2013/main/command"/>
      <pc:sldMk xmlns:pc="http://schemas.microsoft.com/office/powerpoint/2013/main/command" cId="983626887" sldId="258"/>
      <ac:picMk id="29" creationId="{6AEBC30A-FC98-9899-B5ED-29063059E020}"/>
    </ac:deMkLst>
    <p188:txBody>
      <a:bodyPr/>
      <a:lstStyle/>
      <a:p>
        <a:r>
          <a:rPr lang="en-NL"/>
          <a:t>Are timepoints flexible, or could we add those to the figure as well?</a:t>
        </a:r>
      </a:p>
    </p188:txBody>
  </p188:cm>
  <p188:cm id="{C4EBF715-0CB9-4BF2-B8BA-463B3259DB27}" authorId="{B2A69C16-C71E-3A4C-C79D-0E0D9ACBBE15}" created="2025-10-23T08:50:47.889">
    <ac:deMkLst xmlns:ac="http://schemas.microsoft.com/office/drawing/2013/main/command">
      <pc:docMk xmlns:pc="http://schemas.microsoft.com/office/powerpoint/2013/main/command"/>
      <pc:sldMk xmlns:pc="http://schemas.microsoft.com/office/powerpoint/2013/main/command" cId="983626887" sldId="258"/>
      <ac:picMk id="45" creationId="{03417DE7-FADD-9CCB-7213-A94CB16B1F03}"/>
    </ac:deMkLst>
    <p188:txBody>
      <a:bodyPr/>
      <a:lstStyle/>
      <a:p>
        <a:r>
          <a:rPr lang="en-NL"/>
          <a:t>The legend is missing, and the symbols are not the same as in B</a:t>
        </a:r>
      </a:p>
    </p188:txBody>
  </p188:cm>
  <p188:cm id="{5FB60B65-7042-4DC7-AE54-A2B65800CFE5}" authorId="{B2A69C16-C71E-3A4C-C79D-0E0D9ACBBE15}" created="2025-10-23T08:58:28.334">
    <ac:deMkLst xmlns:ac="http://schemas.microsoft.com/office/drawing/2013/main/command">
      <pc:docMk xmlns:pc="http://schemas.microsoft.com/office/powerpoint/2013/main/command"/>
      <pc:sldMk xmlns:pc="http://schemas.microsoft.com/office/powerpoint/2013/main/command" cId="983626887" sldId="258"/>
      <ac:graphicFrameMk id="945" creationId="{8E16417E-E6E6-EAE0-D6B0-12B0E6F23531}"/>
    </ac:deMkLst>
    <p188:txBody>
      <a:bodyPr/>
      <a:lstStyle/>
      <a:p>
        <a:r>
          <a:rPr lang="en-NL"/>
          <a:t>The font of ‘ASO-2’ seems different, but I cant change it because it is pasted as a picture</a:t>
        </a:r>
      </a:p>
    </p188:txBody>
  </p188:cm>
  <p188:cm id="{19B1F692-02AF-4FDB-9166-DA3D858629AE}" authorId="{B2A69C16-C71E-3A4C-C79D-0E0D9ACBBE15}" created="2025-10-23T08:59:41.766">
    <ac:deMkLst xmlns:ac="http://schemas.microsoft.com/office/drawing/2013/main/command">
      <pc:docMk xmlns:pc="http://schemas.microsoft.com/office/powerpoint/2013/main/command"/>
      <pc:sldMk xmlns:pc="http://schemas.microsoft.com/office/powerpoint/2013/main/command" cId="983626887" sldId="258"/>
      <ac:graphicFrameMk id="946" creationId="{404785D7-6AF3-C518-7C61-E868A0A06256}"/>
    </ac:deMkLst>
    <p188:txBody>
      <a:bodyPr/>
      <a:lstStyle/>
      <a:p>
        <a:r>
          <a:rPr lang="en-NL"/>
          <a:t>Legend of ‘Vehicle’ is incomplete</a:t>
        </a:r>
      </a:p>
    </p188:txBody>
  </p188:cm>
  <p188:cm id="{BBAD377A-AD43-470E-A421-BF36B800CE36}" authorId="{B2A69C16-C71E-3A4C-C79D-0E0D9ACBBE15}" created="2025-10-23T09:01:13.097">
    <ac:deMkLst xmlns:ac="http://schemas.microsoft.com/office/drawing/2013/main/command">
      <pc:docMk xmlns:pc="http://schemas.microsoft.com/office/powerpoint/2013/main/command"/>
      <pc:sldMk xmlns:pc="http://schemas.microsoft.com/office/powerpoint/2013/main/command" cId="983626887" sldId="258"/>
      <ac:spMk id="910" creationId="{F4704A02-D78C-928C-F1EF-25506F04058F}"/>
    </ac:deMkLst>
    <p188:txBody>
      <a:bodyPr/>
      <a:lstStyle/>
      <a:p>
        <a:r>
          <a:rPr lang="en-NL"/>
          <a:t>Should we be consistent and also number A, B, C etc?</a:t>
        </a:r>
      </a:p>
    </p188:txBody>
  </p188:cm>
  <p188:cm id="{C4EC4A03-D3C2-400E-B19D-F6785084FD64}" authorId="{B2A69C16-C71E-3A4C-C79D-0E0D9ACBBE15}" created="2025-10-23T09:04:30.662">
    <ac:deMkLst xmlns:ac="http://schemas.microsoft.com/office/drawing/2013/main/command">
      <pc:docMk xmlns:pc="http://schemas.microsoft.com/office/powerpoint/2013/main/command"/>
      <pc:sldMk xmlns:pc="http://schemas.microsoft.com/office/powerpoint/2013/main/command" cId="983626887" sldId="258"/>
      <ac:spMk id="3" creationId="{8F393F27-E79D-747A-FD30-0368FC1330C6}"/>
    </ac:deMkLst>
    <p188:txBody>
      <a:bodyPr/>
      <a:lstStyle/>
      <a:p>
        <a:r>
          <a:rPr lang="en-NL"/>
          <a:t>Should we be consistent and also number A, B, C etc?</a:t>
        </a:r>
      </a:p>
    </p188:txBody>
  </p188:cm>
  <p188:cm id="{0291B1DA-CFE9-4344-A3F5-EA7A80199405}" authorId="{B2A69C16-C71E-3A4C-C79D-0E0D9ACBBE15}" created="2025-10-23T09:05:00.816">
    <ac:deMkLst xmlns:ac="http://schemas.microsoft.com/office/drawing/2013/main/command">
      <pc:docMk xmlns:pc="http://schemas.microsoft.com/office/powerpoint/2013/main/command"/>
      <pc:sldMk xmlns:pc="http://schemas.microsoft.com/office/powerpoint/2013/main/command" cId="983626887" sldId="258"/>
      <ac:spMk id="3" creationId="{8F393F27-E79D-747A-FD30-0368FC1330C6}"/>
    </ac:deMkLst>
    <p188:txBody>
      <a:bodyPr/>
      <a:lstStyle/>
      <a:p>
        <a:r>
          <a:rPr lang="en-NL"/>
          <a:t>Are the posters for the same conference? In that case we might want to use the same name formatting</a:t>
        </a:r>
      </a:p>
    </p188:txBody>
  </p188:cm>
</p188:cmLst>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216A36-EC48-45A4-992F-152420695C29}" type="doc">
      <dgm:prSet loTypeId="urn:microsoft.com/office/officeart/2005/8/layout/chevron1" loCatId="process" qsTypeId="urn:microsoft.com/office/officeart/2005/8/quickstyle/simple1" qsCatId="simple" csTypeId="urn:microsoft.com/office/officeart/2005/8/colors/accent2_3" csCatId="accent2" phldr="1"/>
      <dgm:spPr/>
    </dgm:pt>
    <dgm:pt modelId="{7139531E-D892-4FBF-83DD-3FB639016898}">
      <dgm:prSet phldrT="[Text]" custT="1"/>
      <dgm:spPr>
        <a:xfrm>
          <a:off x="0" y="0"/>
          <a:ext cx="3892570" cy="584774"/>
        </a:xfrm>
        <a:prstGeom prst="chevron">
          <a:avLst/>
        </a:prstGeom>
        <a:solidFill>
          <a:srgbClr val="A1005B">
            <a:shade val="80000"/>
            <a:hueOff val="0"/>
            <a:satOff val="0"/>
            <a:lumOff val="0"/>
            <a:alphaOff val="0"/>
          </a:srgbClr>
        </a:solidFill>
        <a:ln w="12700" cap="flat" cmpd="sng" algn="ctr">
          <a:solidFill>
            <a:srgbClr val="C2C2C2">
              <a:hueOff val="0"/>
              <a:satOff val="0"/>
              <a:lumOff val="0"/>
              <a:alphaOff val="0"/>
            </a:srgbClr>
          </a:solidFill>
          <a:prstDash val="solid"/>
          <a:miter lim="800000"/>
        </a:ln>
        <a:effectLst/>
      </dgm:spPr>
      <dgm:t>
        <a:bodyPr/>
        <a:lstStyle/>
        <a:p>
          <a:pPr>
            <a:buNone/>
          </a:pPr>
          <a:r>
            <a:rPr lang="en-GB" sz="1400" dirty="0">
              <a:solidFill>
                <a:srgbClr val="FFFFFF"/>
              </a:solidFill>
              <a:latin typeface="Tenorite" panose="00000500000000000000" pitchFamily="2" charset="0"/>
              <a:ea typeface="+mn-ea"/>
              <a:cs typeface="+mn-cs"/>
            </a:rPr>
            <a:t>Ncyte CNS composed of glutaminergic, cholinergic and GABAergic neurons and astrocytes</a:t>
          </a:r>
        </a:p>
      </dgm:t>
    </dgm:pt>
    <dgm:pt modelId="{7076367F-A388-49CC-AB68-B047F59A937B}" type="parTrans" cxnId="{67F7A96A-3598-40D7-BF57-37B41E02C636}">
      <dgm:prSet/>
      <dgm:spPr/>
      <dgm:t>
        <a:bodyPr/>
        <a:lstStyle/>
        <a:p>
          <a:endParaRPr lang="en-GB" sz="1200">
            <a:solidFill>
              <a:schemeClr val="tx1"/>
            </a:solidFill>
            <a:latin typeface="Tenorite" panose="00000500000000000000" pitchFamily="2" charset="0"/>
          </a:endParaRPr>
        </a:p>
      </dgm:t>
    </dgm:pt>
    <dgm:pt modelId="{096BED9C-6029-4CF8-B60F-945B2FBA5988}" type="sibTrans" cxnId="{67F7A96A-3598-40D7-BF57-37B41E02C636}">
      <dgm:prSet/>
      <dgm:spPr/>
      <dgm:t>
        <a:bodyPr/>
        <a:lstStyle/>
        <a:p>
          <a:endParaRPr lang="en-GB" sz="1200">
            <a:solidFill>
              <a:schemeClr val="tx1"/>
            </a:solidFill>
            <a:latin typeface="Tenorite" panose="00000500000000000000" pitchFamily="2" charset="0"/>
          </a:endParaRPr>
        </a:p>
      </dgm:t>
    </dgm:pt>
    <dgm:pt modelId="{98C92AF3-EB9C-47CD-AB09-A7BFBD75FA5E}">
      <dgm:prSet phldrT="[Text]" custT="1"/>
      <dgm:spPr>
        <a:xfrm>
          <a:off x="6861485" y="0"/>
          <a:ext cx="4628556" cy="584774"/>
        </a:xfrm>
        <a:prstGeom prst="chevron">
          <a:avLst/>
        </a:prstGeom>
        <a:solidFill>
          <a:srgbClr val="A1005B">
            <a:shade val="80000"/>
            <a:hueOff val="825569"/>
            <a:satOff val="-71774"/>
            <a:lumOff val="39022"/>
            <a:alphaOff val="0"/>
          </a:srgbClr>
        </a:solidFill>
        <a:ln w="12700" cap="flat" cmpd="sng" algn="ctr">
          <a:solidFill>
            <a:srgbClr val="C2C2C2">
              <a:hueOff val="0"/>
              <a:satOff val="0"/>
              <a:lumOff val="0"/>
              <a:alphaOff val="0"/>
            </a:srgbClr>
          </a:solidFill>
          <a:prstDash val="solid"/>
          <a:miter lim="800000"/>
        </a:ln>
        <a:effectLst/>
      </dgm:spPr>
      <dgm:t>
        <a:bodyPr/>
        <a:lstStyle/>
        <a:p>
          <a:pPr>
            <a:buNone/>
          </a:pPr>
          <a:r>
            <a:rPr kumimoji="0" lang="en-GB" sz="1400" b="0" i="0" u="none" strike="noStrike" cap="none" spc="0" normalizeH="0" baseline="0" noProof="0" dirty="0">
              <a:ln/>
              <a:solidFill>
                <a:srgbClr val="FFFFFF"/>
              </a:solidFill>
              <a:effectLst/>
              <a:uLnTx/>
              <a:uFillTx/>
              <a:latin typeface="Tenorite" panose="00000500000000000000" pitchFamily="2" charset="0"/>
              <a:ea typeface="+mn-ea"/>
              <a:cs typeface="+mn-cs"/>
            </a:rPr>
            <a:t>Quantification of calcium peak amplitude, peak to peak time and peak rate</a:t>
          </a:r>
          <a:endParaRPr lang="en-GB" sz="1400" dirty="0">
            <a:solidFill>
              <a:srgbClr val="FFFFFF"/>
            </a:solidFill>
            <a:latin typeface="Tenorite" panose="00000500000000000000" pitchFamily="2" charset="0"/>
            <a:ea typeface="+mn-ea"/>
            <a:cs typeface="+mn-cs"/>
          </a:endParaRPr>
        </a:p>
      </dgm:t>
    </dgm:pt>
    <dgm:pt modelId="{4D19EB69-1ACB-43C5-9D2C-B9C965175C60}" type="parTrans" cxnId="{F529E53E-D6FF-4CDB-8261-0EA3D0BEF713}">
      <dgm:prSet/>
      <dgm:spPr/>
      <dgm:t>
        <a:bodyPr/>
        <a:lstStyle/>
        <a:p>
          <a:endParaRPr lang="en-GB" sz="1200">
            <a:solidFill>
              <a:schemeClr val="tx1"/>
            </a:solidFill>
            <a:latin typeface="Tenorite" panose="00000500000000000000" pitchFamily="2" charset="0"/>
          </a:endParaRPr>
        </a:p>
      </dgm:t>
    </dgm:pt>
    <dgm:pt modelId="{5E437239-E75B-4D85-A2BD-4E916DE7151C}" type="sibTrans" cxnId="{F529E53E-D6FF-4CDB-8261-0EA3D0BEF713}">
      <dgm:prSet/>
      <dgm:spPr/>
      <dgm:t>
        <a:bodyPr/>
        <a:lstStyle/>
        <a:p>
          <a:endParaRPr lang="en-GB" sz="1200">
            <a:solidFill>
              <a:schemeClr val="tx1"/>
            </a:solidFill>
            <a:latin typeface="Tenorite" panose="00000500000000000000" pitchFamily="2" charset="0"/>
          </a:endParaRPr>
        </a:p>
      </dgm:t>
    </dgm:pt>
    <dgm:pt modelId="{FAC67F23-77BE-4CFD-80A6-5F542003DEAB}">
      <dgm:prSet phldrT="[Text]" custT="1"/>
      <dgm:spPr>
        <a:xfrm>
          <a:off x="3409525" y="0"/>
          <a:ext cx="3892570" cy="584774"/>
        </a:xfrm>
        <a:prstGeom prst="chevron">
          <a:avLst/>
        </a:prstGeom>
        <a:solidFill>
          <a:srgbClr val="A1005B">
            <a:shade val="80000"/>
            <a:hueOff val="412785"/>
            <a:satOff val="-35887"/>
            <a:lumOff val="19511"/>
            <a:alphaOff val="0"/>
          </a:srgbClr>
        </a:solidFill>
        <a:ln w="12700" cap="flat" cmpd="sng" algn="ctr">
          <a:solidFill>
            <a:srgbClr val="C2C2C2">
              <a:hueOff val="0"/>
              <a:satOff val="0"/>
              <a:lumOff val="0"/>
              <a:alphaOff val="0"/>
            </a:srgbClr>
          </a:solidFill>
          <a:prstDash val="solid"/>
          <a:miter lim="800000"/>
        </a:ln>
        <a:effectLst/>
      </dgm:spPr>
      <dgm:t>
        <a:bodyPr/>
        <a:lstStyle/>
        <a:p>
          <a:pPr>
            <a:buNone/>
          </a:pPr>
          <a:r>
            <a:rPr lang="en-GB" sz="1400" kern="1200" dirty="0">
              <a:solidFill>
                <a:srgbClr val="FFFFFF"/>
              </a:solidFill>
              <a:latin typeface="Tenorite" panose="00000500000000000000" pitchFamily="2" charset="0"/>
              <a:ea typeface="+mn-ea"/>
              <a:cs typeface="+mn-cs"/>
            </a:rPr>
            <a:t>Recording of spontaneous calcium peaks</a:t>
          </a:r>
        </a:p>
      </dgm:t>
    </dgm:pt>
    <dgm:pt modelId="{E479F8CA-3E87-418D-B1ED-603A83CDFA10}" type="parTrans" cxnId="{E609517E-E94E-4182-AF32-2433DB356EA0}">
      <dgm:prSet/>
      <dgm:spPr/>
      <dgm:t>
        <a:bodyPr/>
        <a:lstStyle/>
        <a:p>
          <a:endParaRPr lang="en-US" sz="1600">
            <a:solidFill>
              <a:schemeClr val="tx1"/>
            </a:solidFill>
            <a:latin typeface="Tenorite" panose="00000500000000000000" pitchFamily="2" charset="0"/>
          </a:endParaRPr>
        </a:p>
      </dgm:t>
    </dgm:pt>
    <dgm:pt modelId="{3C741209-D677-44BA-B000-5B550122F5BB}" type="sibTrans" cxnId="{E609517E-E94E-4182-AF32-2433DB356EA0}">
      <dgm:prSet/>
      <dgm:spPr/>
      <dgm:t>
        <a:bodyPr/>
        <a:lstStyle/>
        <a:p>
          <a:endParaRPr lang="en-US" sz="1600">
            <a:solidFill>
              <a:schemeClr val="tx1"/>
            </a:solidFill>
            <a:latin typeface="Tenorite" panose="00000500000000000000" pitchFamily="2" charset="0"/>
          </a:endParaRPr>
        </a:p>
      </dgm:t>
    </dgm:pt>
    <dgm:pt modelId="{DFBA9652-BD9B-4DFC-8B3C-8762732D876E}" type="pres">
      <dgm:prSet presAssocID="{3A216A36-EC48-45A4-992F-152420695C29}" presName="Name0" presStyleCnt="0">
        <dgm:presLayoutVars>
          <dgm:dir/>
          <dgm:animLvl val="lvl"/>
          <dgm:resizeHandles val="exact"/>
        </dgm:presLayoutVars>
      </dgm:prSet>
      <dgm:spPr/>
    </dgm:pt>
    <dgm:pt modelId="{DD1EC288-3A20-4636-917D-BE837D840EEC}" type="pres">
      <dgm:prSet presAssocID="{7139531E-D892-4FBF-83DD-3FB639016898}" presName="parTxOnly" presStyleLbl="node1" presStyleIdx="0" presStyleCnt="3" custScaleX="84099" custLinFactNeighborX="-4584">
        <dgm:presLayoutVars>
          <dgm:chMax val="0"/>
          <dgm:chPref val="0"/>
          <dgm:bulletEnabled val="1"/>
        </dgm:presLayoutVars>
      </dgm:prSet>
      <dgm:spPr/>
    </dgm:pt>
    <dgm:pt modelId="{00C2FE20-075E-49A8-AB99-4DC26F0A497F}" type="pres">
      <dgm:prSet presAssocID="{096BED9C-6029-4CF8-B60F-945B2FBA5988}" presName="parTxOnlySpace" presStyleCnt="0"/>
      <dgm:spPr/>
    </dgm:pt>
    <dgm:pt modelId="{2E57106B-D86C-4E2D-8A8D-E90B02FADAAA}" type="pres">
      <dgm:prSet presAssocID="{FAC67F23-77BE-4CFD-80A6-5F542003DEAB}" presName="parTxOnly" presStyleLbl="node1" presStyleIdx="1" presStyleCnt="3" custScaleX="84099" custLinFactNeighborX="-4584">
        <dgm:presLayoutVars>
          <dgm:chMax val="0"/>
          <dgm:chPref val="0"/>
          <dgm:bulletEnabled val="1"/>
        </dgm:presLayoutVars>
      </dgm:prSet>
      <dgm:spPr/>
    </dgm:pt>
    <dgm:pt modelId="{CE03D915-39C1-45CE-86AB-DB9AB13B9961}" type="pres">
      <dgm:prSet presAssocID="{3C741209-D677-44BA-B000-5B550122F5BB}" presName="parTxOnlySpace" presStyleCnt="0"/>
      <dgm:spPr/>
    </dgm:pt>
    <dgm:pt modelId="{C649D997-F804-4BD7-8E7D-81E18F44DD1B}" type="pres">
      <dgm:prSet presAssocID="{98C92AF3-EB9C-47CD-AB09-A7BFBD75FA5E}" presName="parTxOnly" presStyleLbl="node1" presStyleIdx="2" presStyleCnt="3" custLinFactNeighborX="222" custLinFactNeighborY="-9319">
        <dgm:presLayoutVars>
          <dgm:chMax val="0"/>
          <dgm:chPref val="0"/>
          <dgm:bulletEnabled val="1"/>
        </dgm:presLayoutVars>
      </dgm:prSet>
      <dgm:spPr/>
    </dgm:pt>
  </dgm:ptLst>
  <dgm:cxnLst>
    <dgm:cxn modelId="{7FCB323C-1E10-40B2-9624-412F51E89CB3}" type="presOf" srcId="{3A216A36-EC48-45A4-992F-152420695C29}" destId="{DFBA9652-BD9B-4DFC-8B3C-8762732D876E}" srcOrd="0" destOrd="0" presId="urn:microsoft.com/office/officeart/2005/8/layout/chevron1"/>
    <dgm:cxn modelId="{F529E53E-D6FF-4CDB-8261-0EA3D0BEF713}" srcId="{3A216A36-EC48-45A4-992F-152420695C29}" destId="{98C92AF3-EB9C-47CD-AB09-A7BFBD75FA5E}" srcOrd="2" destOrd="0" parTransId="{4D19EB69-1ACB-43C5-9D2C-B9C965175C60}" sibTransId="{5E437239-E75B-4D85-A2BD-4E916DE7151C}"/>
    <dgm:cxn modelId="{67F7A96A-3598-40D7-BF57-37B41E02C636}" srcId="{3A216A36-EC48-45A4-992F-152420695C29}" destId="{7139531E-D892-4FBF-83DD-3FB639016898}" srcOrd="0" destOrd="0" parTransId="{7076367F-A388-49CC-AB68-B047F59A937B}" sibTransId="{096BED9C-6029-4CF8-B60F-945B2FBA5988}"/>
    <dgm:cxn modelId="{C8A8777A-92A9-4297-A87E-C8CB72D7C3D3}" type="presOf" srcId="{7139531E-D892-4FBF-83DD-3FB639016898}" destId="{DD1EC288-3A20-4636-917D-BE837D840EEC}" srcOrd="0" destOrd="0" presId="urn:microsoft.com/office/officeart/2005/8/layout/chevron1"/>
    <dgm:cxn modelId="{E609517E-E94E-4182-AF32-2433DB356EA0}" srcId="{3A216A36-EC48-45A4-992F-152420695C29}" destId="{FAC67F23-77BE-4CFD-80A6-5F542003DEAB}" srcOrd="1" destOrd="0" parTransId="{E479F8CA-3E87-418D-B1ED-603A83CDFA10}" sibTransId="{3C741209-D677-44BA-B000-5B550122F5BB}"/>
    <dgm:cxn modelId="{9E33CCA7-9FD0-4210-9786-C05D69609760}" type="presOf" srcId="{98C92AF3-EB9C-47CD-AB09-A7BFBD75FA5E}" destId="{C649D997-F804-4BD7-8E7D-81E18F44DD1B}" srcOrd="0" destOrd="0" presId="urn:microsoft.com/office/officeart/2005/8/layout/chevron1"/>
    <dgm:cxn modelId="{082983D1-772D-4CB3-99E6-19DFA72A15F4}" type="presOf" srcId="{FAC67F23-77BE-4CFD-80A6-5F542003DEAB}" destId="{2E57106B-D86C-4E2D-8A8D-E90B02FADAAA}" srcOrd="0" destOrd="0" presId="urn:microsoft.com/office/officeart/2005/8/layout/chevron1"/>
    <dgm:cxn modelId="{F1BF3C47-7DC8-4361-9A8B-343BA30FF88A}" type="presParOf" srcId="{DFBA9652-BD9B-4DFC-8B3C-8762732D876E}" destId="{DD1EC288-3A20-4636-917D-BE837D840EEC}" srcOrd="0" destOrd="0" presId="urn:microsoft.com/office/officeart/2005/8/layout/chevron1"/>
    <dgm:cxn modelId="{2616415C-C7E1-4050-92BD-36F88F7478FA}" type="presParOf" srcId="{DFBA9652-BD9B-4DFC-8B3C-8762732D876E}" destId="{00C2FE20-075E-49A8-AB99-4DC26F0A497F}" srcOrd="1" destOrd="0" presId="urn:microsoft.com/office/officeart/2005/8/layout/chevron1"/>
    <dgm:cxn modelId="{293082FD-954D-4A00-839F-379786C48C06}" type="presParOf" srcId="{DFBA9652-BD9B-4DFC-8B3C-8762732D876E}" destId="{2E57106B-D86C-4E2D-8A8D-E90B02FADAAA}" srcOrd="2" destOrd="0" presId="urn:microsoft.com/office/officeart/2005/8/layout/chevron1"/>
    <dgm:cxn modelId="{C15A6506-B084-471A-A7A6-6F85D95745E5}" type="presParOf" srcId="{DFBA9652-BD9B-4DFC-8B3C-8762732D876E}" destId="{CE03D915-39C1-45CE-86AB-DB9AB13B9961}" srcOrd="3" destOrd="0" presId="urn:microsoft.com/office/officeart/2005/8/layout/chevron1"/>
    <dgm:cxn modelId="{55B0802A-812C-493A-AD99-FDDDEE0DF26B}" type="presParOf" srcId="{DFBA9652-BD9B-4DFC-8B3C-8762732D876E}" destId="{C649D997-F804-4BD7-8E7D-81E18F44DD1B}" srcOrd="4" destOrd="0" presId="urn:microsoft.com/office/officeart/2005/8/layout/chevron1"/>
  </dgm:cxnLst>
  <dgm:bg/>
  <dgm:whole/>
  <dgm:extLst>
    <a:ext uri="http://schemas.microsoft.com/office/drawing/2008/diagram">
      <dsp:dataModelExt xmlns:dsp="http://schemas.microsoft.com/office/drawing/2008/diagram" relId="rId1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EC288-3A20-4636-917D-BE837D840EEC}">
      <dsp:nvSpPr>
        <dsp:cNvPr id="0" name=""/>
        <dsp:cNvSpPr/>
      </dsp:nvSpPr>
      <dsp:spPr>
        <a:xfrm>
          <a:off x="0" y="0"/>
          <a:ext cx="4053749" cy="610454"/>
        </a:xfrm>
        <a:prstGeom prst="chevron">
          <a:avLst/>
        </a:prstGeom>
        <a:solidFill>
          <a:srgbClr val="A1005B">
            <a:shade val="80000"/>
            <a:hueOff val="0"/>
            <a:satOff val="0"/>
            <a:lumOff val="0"/>
            <a:alphaOff val="0"/>
          </a:srgbClr>
        </a:solidFill>
        <a:ln w="12700" cap="flat" cmpd="sng" algn="ctr">
          <a:solidFill>
            <a:srgbClr val="C2C2C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Tenorite" panose="00000500000000000000" pitchFamily="2" charset="0"/>
              <a:ea typeface="+mn-ea"/>
              <a:cs typeface="+mn-cs"/>
            </a:rPr>
            <a:t>Ncyte CNS composed of glutaminergic, cholinergic and GABAergic neurons and astrocytes</a:t>
          </a:r>
        </a:p>
      </dsp:txBody>
      <dsp:txXfrm>
        <a:off x="305227" y="0"/>
        <a:ext cx="3443295" cy="610454"/>
      </dsp:txXfrm>
    </dsp:sp>
    <dsp:sp modelId="{2E57106B-D86C-4E2D-8A8D-E90B02FADAAA}">
      <dsp:nvSpPr>
        <dsp:cNvPr id="0" name=""/>
        <dsp:cNvSpPr/>
      </dsp:nvSpPr>
      <dsp:spPr>
        <a:xfrm>
          <a:off x="3550703" y="0"/>
          <a:ext cx="4053749" cy="610454"/>
        </a:xfrm>
        <a:prstGeom prst="chevron">
          <a:avLst/>
        </a:prstGeom>
        <a:solidFill>
          <a:srgbClr val="A1005B">
            <a:shade val="80000"/>
            <a:hueOff val="412785"/>
            <a:satOff val="-35887"/>
            <a:lumOff val="19511"/>
            <a:alphaOff val="0"/>
          </a:srgbClr>
        </a:solidFill>
        <a:ln w="12700" cap="flat" cmpd="sng" algn="ctr">
          <a:solidFill>
            <a:srgbClr val="C2C2C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Tenorite" panose="00000500000000000000" pitchFamily="2" charset="0"/>
              <a:ea typeface="+mn-ea"/>
              <a:cs typeface="+mn-cs"/>
            </a:rPr>
            <a:t>Recording of spontaneous calcium peaks</a:t>
          </a:r>
        </a:p>
      </dsp:txBody>
      <dsp:txXfrm>
        <a:off x="3855930" y="0"/>
        <a:ext cx="3443295" cy="610454"/>
      </dsp:txXfrm>
    </dsp:sp>
    <dsp:sp modelId="{C649D997-F804-4BD7-8E7D-81E18F44DD1B}">
      <dsp:nvSpPr>
        <dsp:cNvPr id="0" name=""/>
        <dsp:cNvSpPr/>
      </dsp:nvSpPr>
      <dsp:spPr>
        <a:xfrm>
          <a:off x="7145597" y="0"/>
          <a:ext cx="4820211" cy="610454"/>
        </a:xfrm>
        <a:prstGeom prst="chevron">
          <a:avLst/>
        </a:prstGeom>
        <a:solidFill>
          <a:srgbClr val="A1005B">
            <a:shade val="80000"/>
            <a:hueOff val="825569"/>
            <a:satOff val="-71774"/>
            <a:lumOff val="39022"/>
            <a:alphaOff val="0"/>
          </a:srgbClr>
        </a:solidFill>
        <a:ln w="12700" cap="flat" cmpd="sng" algn="ctr">
          <a:solidFill>
            <a:srgbClr val="C2C2C2">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kumimoji="0" lang="en-GB" sz="1400" b="0" i="0" u="none" strike="noStrike" kern="1200" cap="none" spc="0" normalizeH="0" baseline="0" noProof="0" dirty="0">
              <a:ln/>
              <a:solidFill>
                <a:srgbClr val="FFFFFF"/>
              </a:solidFill>
              <a:effectLst/>
              <a:uLnTx/>
              <a:uFillTx/>
              <a:latin typeface="Tenorite" panose="00000500000000000000" pitchFamily="2" charset="0"/>
              <a:ea typeface="+mn-ea"/>
              <a:cs typeface="+mn-cs"/>
            </a:rPr>
            <a:t>Quantification of calcium peak amplitude, peak to peak time and peak rate</a:t>
          </a:r>
          <a:endParaRPr lang="en-GB" sz="1400" kern="1200" dirty="0">
            <a:solidFill>
              <a:srgbClr val="FFFFFF"/>
            </a:solidFill>
            <a:latin typeface="Tenorite" panose="00000500000000000000" pitchFamily="2" charset="0"/>
            <a:ea typeface="+mn-ea"/>
            <a:cs typeface="+mn-cs"/>
          </a:endParaRPr>
        </a:p>
      </dsp:txBody>
      <dsp:txXfrm>
        <a:off x="7450824" y="0"/>
        <a:ext cx="4209757" cy="6104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4552" cy="499824"/>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defRPr sz="1300">
                <a:latin typeface="Times" charset="0"/>
              </a:defRPr>
            </a:lvl1pPr>
          </a:lstStyle>
          <a:p>
            <a:pPr>
              <a:defRPr/>
            </a:pPr>
            <a:endParaRPr lang="en-US" dirty="0"/>
          </a:p>
        </p:txBody>
      </p:sp>
      <p:sp>
        <p:nvSpPr>
          <p:cNvPr id="13315" name="Rectangle 3"/>
          <p:cNvSpPr>
            <a:spLocks noGrp="1" noChangeArrowheads="1"/>
          </p:cNvSpPr>
          <p:nvPr>
            <p:ph type="dt" sz="quarter" idx="1"/>
          </p:nvPr>
        </p:nvSpPr>
        <p:spPr bwMode="auto">
          <a:xfrm>
            <a:off x="3889798" y="0"/>
            <a:ext cx="2974552" cy="499824"/>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lgn="r">
              <a:defRPr sz="1300">
                <a:latin typeface="Times" charset="0"/>
              </a:defRPr>
            </a:lvl1pPr>
          </a:lstStyle>
          <a:p>
            <a:pPr>
              <a:defRPr/>
            </a:pPr>
            <a:endParaRPr lang="en-US" dirty="0"/>
          </a:p>
        </p:txBody>
      </p:sp>
      <p:sp>
        <p:nvSpPr>
          <p:cNvPr id="13316" name="Rectangle 4"/>
          <p:cNvSpPr>
            <a:spLocks noGrp="1" noChangeArrowheads="1"/>
          </p:cNvSpPr>
          <p:nvPr>
            <p:ph type="ftr" sz="quarter" idx="2"/>
          </p:nvPr>
        </p:nvSpPr>
        <p:spPr bwMode="auto">
          <a:xfrm>
            <a:off x="0" y="9496664"/>
            <a:ext cx="2974552" cy="499824"/>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defRPr sz="1300">
                <a:latin typeface="Times" charset="0"/>
              </a:defRPr>
            </a:lvl1pPr>
          </a:lstStyle>
          <a:p>
            <a:pPr>
              <a:defRPr/>
            </a:pPr>
            <a:endParaRPr lang="en-US" dirty="0"/>
          </a:p>
        </p:txBody>
      </p:sp>
      <p:sp>
        <p:nvSpPr>
          <p:cNvPr id="13317" name="Rectangle 5"/>
          <p:cNvSpPr>
            <a:spLocks noGrp="1" noChangeArrowheads="1"/>
          </p:cNvSpPr>
          <p:nvPr>
            <p:ph type="sldNum" sz="quarter" idx="3"/>
          </p:nvPr>
        </p:nvSpPr>
        <p:spPr bwMode="auto">
          <a:xfrm>
            <a:off x="3889798" y="9496664"/>
            <a:ext cx="2974552" cy="499824"/>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lgn="r">
              <a:defRPr sz="1300">
                <a:latin typeface="Times" charset="0"/>
              </a:defRPr>
            </a:lvl1pPr>
          </a:lstStyle>
          <a:p>
            <a:pPr>
              <a:defRPr/>
            </a:pPr>
            <a:fld id="{0A0EA122-1FE3-1640-AEC5-BB41E36F0014}" type="slidenum">
              <a:rPr lang="en-US"/>
              <a:pPr>
                <a:defRPr/>
              </a:pPr>
              <a:t>‹#›</a:t>
            </a:fld>
            <a:endParaRPr lang="en-US" dirty="0"/>
          </a:p>
        </p:txBody>
      </p:sp>
    </p:spTree>
    <p:extLst>
      <p:ext uri="{BB962C8B-B14F-4D97-AF65-F5344CB8AC3E}">
        <p14:creationId xmlns:p14="http://schemas.microsoft.com/office/powerpoint/2010/main" val="82023716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48" userDrawn="1">
          <p15:clr>
            <a:srgbClr val="F26B43"/>
          </p15:clr>
        </p15:guide>
        <p15:guide id="2" pos="216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4552" cy="499824"/>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defRPr sz="1300">
                <a:latin typeface="Times" charset="0"/>
              </a:defRPr>
            </a:lvl1pPr>
          </a:lstStyle>
          <a:p>
            <a:pPr>
              <a:defRPr/>
            </a:pPr>
            <a:endParaRPr lang="en-US" dirty="0"/>
          </a:p>
        </p:txBody>
      </p:sp>
      <p:sp>
        <p:nvSpPr>
          <p:cNvPr id="9219" name="Rectangle 3"/>
          <p:cNvSpPr>
            <a:spLocks noGrp="1" noChangeArrowheads="1"/>
          </p:cNvSpPr>
          <p:nvPr>
            <p:ph type="dt" idx="1"/>
          </p:nvPr>
        </p:nvSpPr>
        <p:spPr bwMode="auto">
          <a:xfrm>
            <a:off x="3889798" y="0"/>
            <a:ext cx="2974552" cy="499824"/>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lvl1pPr algn="r">
              <a:defRPr sz="1300">
                <a:latin typeface="Times" charset="0"/>
              </a:defRPr>
            </a:lvl1pPr>
          </a:lstStyle>
          <a:p>
            <a:pPr>
              <a:defRPr/>
            </a:pPr>
            <a:endParaRPr lang="en-US" dirty="0"/>
          </a:p>
        </p:txBody>
      </p:sp>
      <p:sp>
        <p:nvSpPr>
          <p:cNvPr id="14340" name="Rectangle 4"/>
          <p:cNvSpPr>
            <a:spLocks noGrp="1" noRot="1" noChangeAspect="1" noChangeArrowheads="1" noTextEdit="1"/>
          </p:cNvSpPr>
          <p:nvPr>
            <p:ph type="sldImg" idx="2"/>
          </p:nvPr>
        </p:nvSpPr>
        <p:spPr bwMode="auto">
          <a:xfrm>
            <a:off x="1212850" y="749300"/>
            <a:ext cx="4438650" cy="3749675"/>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915247" y="4748332"/>
            <a:ext cx="5033857" cy="4498420"/>
          </a:xfrm>
          <a:prstGeom prst="rect">
            <a:avLst/>
          </a:prstGeom>
          <a:noFill/>
          <a:ln w="9525">
            <a:noFill/>
            <a:miter lim="800000"/>
            <a:headEnd/>
            <a:tailEnd/>
          </a:ln>
          <a:effectLst/>
        </p:spPr>
        <p:txBody>
          <a:bodyPr vert="horz" wrap="square" lIns="96341" tIns="48171" rIns="96341" bIns="48171"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222" name="Rectangle 6"/>
          <p:cNvSpPr>
            <a:spLocks noGrp="1" noChangeArrowheads="1"/>
          </p:cNvSpPr>
          <p:nvPr>
            <p:ph type="ftr" sz="quarter" idx="4"/>
          </p:nvPr>
        </p:nvSpPr>
        <p:spPr bwMode="auto">
          <a:xfrm>
            <a:off x="0" y="9496664"/>
            <a:ext cx="2974552" cy="499824"/>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defRPr sz="1300">
                <a:latin typeface="Times" charset="0"/>
              </a:defRPr>
            </a:lvl1pPr>
          </a:lstStyle>
          <a:p>
            <a:pPr>
              <a:defRPr/>
            </a:pPr>
            <a:endParaRPr lang="en-US" dirty="0"/>
          </a:p>
        </p:txBody>
      </p:sp>
      <p:sp>
        <p:nvSpPr>
          <p:cNvPr id="9223" name="Rectangle 7"/>
          <p:cNvSpPr>
            <a:spLocks noGrp="1" noChangeArrowheads="1"/>
          </p:cNvSpPr>
          <p:nvPr>
            <p:ph type="sldNum" sz="quarter" idx="5"/>
          </p:nvPr>
        </p:nvSpPr>
        <p:spPr bwMode="auto">
          <a:xfrm>
            <a:off x="3889798" y="9496664"/>
            <a:ext cx="2974552" cy="499824"/>
          </a:xfrm>
          <a:prstGeom prst="rect">
            <a:avLst/>
          </a:prstGeom>
          <a:noFill/>
          <a:ln w="9525">
            <a:noFill/>
            <a:miter lim="800000"/>
            <a:headEnd/>
            <a:tailEnd/>
          </a:ln>
          <a:effectLst/>
        </p:spPr>
        <p:txBody>
          <a:bodyPr vert="horz" wrap="square" lIns="96341" tIns="48171" rIns="96341" bIns="48171" numCol="1" anchor="b" anchorCtr="0" compatLnSpc="1">
            <a:prstTxWarp prst="textNoShape">
              <a:avLst/>
            </a:prstTxWarp>
          </a:bodyPr>
          <a:lstStyle>
            <a:lvl1pPr algn="r">
              <a:defRPr sz="1300">
                <a:latin typeface="Times" charset="0"/>
              </a:defRPr>
            </a:lvl1pPr>
          </a:lstStyle>
          <a:p>
            <a:pPr>
              <a:defRPr/>
            </a:pPr>
            <a:fld id="{AFC9CAB2-88B1-E94D-B851-3DB75A08A6DB}" type="slidenum">
              <a:rPr lang="en-US"/>
              <a:pPr>
                <a:defRPr/>
              </a:pPr>
              <a:t>‹#›</a:t>
            </a:fld>
            <a:endParaRPr lang="en-US" dirty="0"/>
          </a:p>
        </p:txBody>
      </p:sp>
    </p:spTree>
    <p:extLst>
      <p:ext uri="{BB962C8B-B14F-4D97-AF65-F5344CB8AC3E}">
        <p14:creationId xmlns:p14="http://schemas.microsoft.com/office/powerpoint/2010/main" val="36188498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4384" kern="1200">
        <a:solidFill>
          <a:schemeClr val="tx1"/>
        </a:solidFill>
        <a:latin typeface="Times" charset="0"/>
        <a:ea typeface="ＭＳ Ｐゴシック" pitchFamily="-65" charset="-128"/>
        <a:cs typeface="ＭＳ Ｐゴシック" pitchFamily="-65" charset="-128"/>
      </a:defRPr>
    </a:lvl1pPr>
    <a:lvl2pPr marL="1670526" algn="l" rtl="0" eaLnBrk="0" fontAlgn="base" hangingPunct="0">
      <a:spcBef>
        <a:spcPct val="30000"/>
      </a:spcBef>
      <a:spcAft>
        <a:spcPct val="0"/>
      </a:spcAft>
      <a:defRPr sz="4384" kern="1200">
        <a:solidFill>
          <a:schemeClr val="tx1"/>
        </a:solidFill>
        <a:latin typeface="Times" charset="0"/>
        <a:ea typeface="ＭＳ Ｐゴシック" charset="-128"/>
        <a:cs typeface="+mn-cs"/>
      </a:defRPr>
    </a:lvl2pPr>
    <a:lvl3pPr marL="3341051" algn="l" rtl="0" eaLnBrk="0" fontAlgn="base" hangingPunct="0">
      <a:spcBef>
        <a:spcPct val="30000"/>
      </a:spcBef>
      <a:spcAft>
        <a:spcPct val="0"/>
      </a:spcAft>
      <a:defRPr sz="4384" kern="1200">
        <a:solidFill>
          <a:schemeClr val="tx1"/>
        </a:solidFill>
        <a:latin typeface="Times" charset="0"/>
        <a:ea typeface="ＭＳ Ｐゴシック" charset="-128"/>
        <a:cs typeface="+mn-cs"/>
      </a:defRPr>
    </a:lvl3pPr>
    <a:lvl4pPr marL="5011577" algn="l" rtl="0" eaLnBrk="0" fontAlgn="base" hangingPunct="0">
      <a:spcBef>
        <a:spcPct val="30000"/>
      </a:spcBef>
      <a:spcAft>
        <a:spcPct val="0"/>
      </a:spcAft>
      <a:defRPr sz="4384" kern="1200">
        <a:solidFill>
          <a:schemeClr val="tx1"/>
        </a:solidFill>
        <a:latin typeface="Times" charset="0"/>
        <a:ea typeface="ＭＳ Ｐゴシック" charset="-128"/>
        <a:cs typeface="+mn-cs"/>
      </a:defRPr>
    </a:lvl4pPr>
    <a:lvl5pPr marL="6682102" algn="l" rtl="0" eaLnBrk="0" fontAlgn="base" hangingPunct="0">
      <a:spcBef>
        <a:spcPct val="30000"/>
      </a:spcBef>
      <a:spcAft>
        <a:spcPct val="0"/>
      </a:spcAft>
      <a:defRPr sz="4384" kern="1200">
        <a:solidFill>
          <a:schemeClr val="tx1"/>
        </a:solidFill>
        <a:latin typeface="Times" charset="0"/>
        <a:ea typeface="ＭＳ Ｐゴシック" charset="-128"/>
        <a:cs typeface="+mn-cs"/>
      </a:defRPr>
    </a:lvl5pPr>
    <a:lvl6pPr marL="8352628" algn="l" defTabSz="1670526" rtl="0" eaLnBrk="1" latinLnBrk="0" hangingPunct="1">
      <a:defRPr sz="4384" kern="1200">
        <a:solidFill>
          <a:schemeClr val="tx1"/>
        </a:solidFill>
        <a:latin typeface="+mn-lt"/>
        <a:ea typeface="+mn-ea"/>
        <a:cs typeface="+mn-cs"/>
      </a:defRPr>
    </a:lvl6pPr>
    <a:lvl7pPr marL="10023153" algn="l" defTabSz="1670526" rtl="0" eaLnBrk="1" latinLnBrk="0" hangingPunct="1">
      <a:defRPr sz="4384" kern="1200">
        <a:solidFill>
          <a:schemeClr val="tx1"/>
        </a:solidFill>
        <a:latin typeface="+mn-lt"/>
        <a:ea typeface="+mn-ea"/>
        <a:cs typeface="+mn-cs"/>
      </a:defRPr>
    </a:lvl7pPr>
    <a:lvl8pPr marL="11693677" algn="l" defTabSz="1670526" rtl="0" eaLnBrk="1" latinLnBrk="0" hangingPunct="1">
      <a:defRPr sz="4384" kern="1200">
        <a:solidFill>
          <a:schemeClr val="tx1"/>
        </a:solidFill>
        <a:latin typeface="+mn-lt"/>
        <a:ea typeface="+mn-ea"/>
        <a:cs typeface="+mn-cs"/>
      </a:defRPr>
    </a:lvl8pPr>
    <a:lvl9pPr marL="13364203" algn="l" defTabSz="1670526" rtl="0" eaLnBrk="1" latinLnBrk="0" hangingPunct="1">
      <a:defRPr sz="4384"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148" userDrawn="1">
          <p15:clr>
            <a:srgbClr val="F26B43"/>
          </p15:clr>
        </p15:guide>
        <p15:guide id="2" pos="216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12850" y="749300"/>
            <a:ext cx="4438650" cy="3749675"/>
          </a:xfrm>
        </p:spPr>
      </p:sp>
      <p:sp>
        <p:nvSpPr>
          <p:cNvPr id="3" name="Tijdelijke aanduiding voor notities 2"/>
          <p:cNvSpPr>
            <a:spLocks noGrp="1"/>
          </p:cNvSpPr>
          <p:nvPr>
            <p:ph type="body" idx="1"/>
          </p:nvPr>
        </p:nvSpPr>
        <p:spPr/>
        <p:txBody>
          <a:bodyPr/>
          <a:lstStyle/>
          <a:p>
            <a:r>
              <a:rPr lang="nl-NL" dirty="0" err="1"/>
              <a:t>Figure</a:t>
            </a:r>
            <a:r>
              <a:rPr lang="nl-NL" dirty="0"/>
              <a:t> 2: </a:t>
            </a:r>
            <a:r>
              <a:rPr lang="nl-NL" dirty="0" err="1"/>
              <a:t>Maturation</a:t>
            </a:r>
            <a:r>
              <a:rPr lang="nl-NL" dirty="0"/>
              <a:t> of </a:t>
            </a:r>
            <a:r>
              <a:rPr lang="nl-NL" dirty="0" err="1"/>
              <a:t>iPSC-derived</a:t>
            </a:r>
            <a:r>
              <a:rPr lang="nl-NL" dirty="0"/>
              <a:t> </a:t>
            </a:r>
            <a:r>
              <a:rPr lang="nl-NL" dirty="0" err="1"/>
              <a:t>Neuronal</a:t>
            </a:r>
            <a:r>
              <a:rPr lang="nl-NL" dirty="0"/>
              <a:t> Mix</a:t>
            </a:r>
          </a:p>
          <a:p>
            <a:endParaRPr lang="nl-NL" dirty="0"/>
          </a:p>
          <a:p>
            <a:r>
              <a:rPr lang="nl-NL" dirty="0"/>
              <a:t>Plate ID on </a:t>
            </a:r>
            <a:r>
              <a:rPr lang="nl-NL" dirty="0" err="1"/>
              <a:t>SiMA</a:t>
            </a:r>
            <a:r>
              <a:rPr lang="nl-NL" dirty="0"/>
              <a:t>: R3030-03-&gt;EXP03-P02-B4-wk5-40x_22354</a:t>
            </a:r>
          </a:p>
          <a:p>
            <a:r>
              <a:rPr lang="nl-NL" dirty="0"/>
              <a:t>Folder in Box: https://ncardia.app.box.com/folder/271386571039</a:t>
            </a:r>
          </a:p>
          <a:p>
            <a:endParaRPr lang="nl-NL" dirty="0"/>
          </a:p>
          <a:p>
            <a:r>
              <a:rPr lang="nl-NL" dirty="0"/>
              <a:t>Wells/fields (</a:t>
            </a:r>
            <a:r>
              <a:rPr lang="nl-NL" dirty="0" err="1"/>
              <a:t>condition</a:t>
            </a:r>
            <a:r>
              <a:rPr lang="nl-NL" dirty="0"/>
              <a:t>)</a:t>
            </a:r>
          </a:p>
          <a:p>
            <a:endParaRPr lang="nl-NL" dirty="0"/>
          </a:p>
          <a:p>
            <a:r>
              <a:rPr lang="nl-NL" dirty="0" err="1"/>
              <a:t>AraC</a:t>
            </a:r>
            <a:r>
              <a:rPr lang="nl-NL" dirty="0"/>
              <a:t> + </a:t>
            </a:r>
            <a:r>
              <a:rPr lang="nl-NL" dirty="0" err="1"/>
              <a:t>GENtoniK</a:t>
            </a:r>
            <a:r>
              <a:rPr lang="nl-NL" dirty="0"/>
              <a:t> 0,3 µM- well I7 field 3</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err="1"/>
              <a:t>AraC</a:t>
            </a:r>
            <a:r>
              <a:rPr lang="nl-NL" dirty="0"/>
              <a:t>/DAPT + </a:t>
            </a:r>
            <a:r>
              <a:rPr lang="nl-NL" dirty="0" err="1"/>
              <a:t>GENtoniK</a:t>
            </a:r>
            <a:r>
              <a:rPr lang="nl-NL" dirty="0"/>
              <a:t> 0,1 µM- well K10 field 1</a:t>
            </a:r>
          </a:p>
          <a:p>
            <a:endParaRPr lang="nl-NL" dirty="0"/>
          </a:p>
          <a:p>
            <a:endParaRPr lang="nl-NL" dirty="0"/>
          </a:p>
          <a:p>
            <a:r>
              <a:rPr lang="nl-NL" dirty="0" err="1"/>
              <a:t>Channels</a:t>
            </a:r>
            <a:endParaRPr lang="nl-NL" dirty="0"/>
          </a:p>
          <a:p>
            <a:r>
              <a:rPr lang="nl-NL" dirty="0"/>
              <a:t>FITC- PSD-95</a:t>
            </a:r>
          </a:p>
          <a:p>
            <a:r>
              <a:rPr lang="nl-NL" dirty="0"/>
              <a:t>Texas Red- </a:t>
            </a:r>
            <a:r>
              <a:rPr lang="nl-NL" dirty="0" err="1"/>
              <a:t>synaptophysin</a:t>
            </a:r>
            <a:endParaRPr lang="nl-NL" dirty="0"/>
          </a:p>
          <a:p>
            <a:r>
              <a:rPr lang="nl-NL" dirty="0"/>
              <a:t>Cy5- MAP2</a:t>
            </a:r>
          </a:p>
          <a:p>
            <a:endParaRPr lang="nl-NL" dirty="0"/>
          </a:p>
          <a:p>
            <a:endParaRPr lang="nl-NL" dirty="0"/>
          </a:p>
          <a:p>
            <a:r>
              <a:rPr lang="nl-NL" dirty="0" err="1"/>
              <a:t>Figure</a:t>
            </a:r>
            <a:r>
              <a:rPr lang="nl-NL" dirty="0"/>
              <a:t> 3: Tri culture </a:t>
            </a:r>
            <a:r>
              <a:rPr lang="nl-NL" dirty="0" err="1"/>
              <a:t>composition</a:t>
            </a:r>
            <a:r>
              <a:rPr lang="nl-NL" dirty="0"/>
              <a:t> (neurons, </a:t>
            </a:r>
            <a:r>
              <a:rPr lang="nl-NL" dirty="0" err="1"/>
              <a:t>astrocytes</a:t>
            </a:r>
            <a:r>
              <a:rPr lang="nl-NL" dirty="0"/>
              <a:t> </a:t>
            </a:r>
            <a:r>
              <a:rPr lang="nl-NL" dirty="0" err="1"/>
              <a:t>and</a:t>
            </a:r>
            <a:r>
              <a:rPr lang="nl-NL" dirty="0"/>
              <a:t> </a:t>
            </a:r>
            <a:r>
              <a:rPr lang="nl-NL" dirty="0" err="1"/>
              <a:t>microglia</a:t>
            </a:r>
            <a:r>
              <a:rPr lang="nl-NL" dirty="0"/>
              <a:t>)</a:t>
            </a:r>
          </a:p>
          <a:p>
            <a:endParaRPr lang="nl-NL" dirty="0"/>
          </a:p>
          <a:p>
            <a:r>
              <a:rPr lang="nl-NL" dirty="0"/>
              <a:t>Plate ID on </a:t>
            </a:r>
            <a:r>
              <a:rPr lang="nl-NL" dirty="0" err="1"/>
              <a:t>SiMA</a:t>
            </a:r>
            <a:r>
              <a:rPr lang="nl-NL" dirty="0"/>
              <a:t>: R3030-04-&gt;EXP08-PL01-MS2_22438</a:t>
            </a:r>
          </a:p>
          <a:p>
            <a:r>
              <a:rPr lang="nl-NL" dirty="0"/>
              <a:t>Folder in Box: https://ncardia.app.box.com/folder/279079347835</a:t>
            </a:r>
          </a:p>
          <a:p>
            <a:r>
              <a:rPr lang="nl-NL" dirty="0"/>
              <a:t>Wells/fields (</a:t>
            </a:r>
            <a:r>
              <a:rPr lang="nl-NL" dirty="0" err="1"/>
              <a:t>condition</a:t>
            </a:r>
            <a:r>
              <a:rPr lang="nl-NL" dirty="0"/>
              <a:t>)</a:t>
            </a:r>
          </a:p>
          <a:p>
            <a:endParaRPr lang="nl-NL" dirty="0"/>
          </a:p>
          <a:p>
            <a:r>
              <a:rPr lang="nl-NL" dirty="0" err="1"/>
              <a:t>Transduced</a:t>
            </a:r>
            <a:r>
              <a:rPr lang="nl-NL" dirty="0"/>
              <a:t>/vehicle – well N8 field 3</a:t>
            </a:r>
          </a:p>
          <a:p>
            <a:r>
              <a:rPr lang="nl-NL" dirty="0" err="1"/>
              <a:t>dGAE</a:t>
            </a:r>
            <a:r>
              <a:rPr lang="nl-NL" dirty="0"/>
              <a:t> 2,5 µg/</a:t>
            </a:r>
            <a:r>
              <a:rPr lang="nl-NL" dirty="0" err="1"/>
              <a:t>mL</a:t>
            </a:r>
            <a:r>
              <a:rPr lang="nl-NL" dirty="0"/>
              <a:t>- well N9 field 3 [</a:t>
            </a:r>
            <a:r>
              <a:rPr lang="nl-NL" dirty="0" err="1"/>
              <a:t>Conc</a:t>
            </a:r>
            <a:r>
              <a:rPr lang="nl-NL" dirty="0"/>
              <a:t> 1]</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err="1"/>
              <a:t>dGAE</a:t>
            </a:r>
            <a:r>
              <a:rPr lang="nl-NL" dirty="0"/>
              <a:t> 5 µg/</a:t>
            </a:r>
            <a:r>
              <a:rPr lang="nl-NL" dirty="0" err="1"/>
              <a:t>mL</a:t>
            </a:r>
            <a:r>
              <a:rPr lang="nl-NL" dirty="0"/>
              <a:t>- well N10 field 3 [</a:t>
            </a:r>
            <a:r>
              <a:rPr lang="nl-NL" dirty="0" err="1"/>
              <a:t>Conc</a:t>
            </a:r>
            <a:r>
              <a:rPr lang="nl-NL" dirty="0"/>
              <a:t> 2]</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K18 0,75 µg/</a:t>
            </a:r>
            <a:r>
              <a:rPr lang="nl-NL" dirty="0" err="1"/>
              <a:t>mL</a:t>
            </a:r>
            <a:r>
              <a:rPr lang="nl-NL" dirty="0"/>
              <a:t>-well N11 field 3 [</a:t>
            </a:r>
            <a:r>
              <a:rPr lang="nl-NL" dirty="0" err="1"/>
              <a:t>Conc</a:t>
            </a:r>
            <a:r>
              <a:rPr lang="nl-NL" dirty="0"/>
              <a:t> 1]</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K18 1,5 µg/</a:t>
            </a:r>
            <a:r>
              <a:rPr lang="nl-NL" dirty="0" err="1"/>
              <a:t>mL</a:t>
            </a:r>
            <a:r>
              <a:rPr lang="nl-NL" dirty="0"/>
              <a:t>- well N12 field 3 [</a:t>
            </a:r>
            <a:r>
              <a:rPr lang="nl-NL" dirty="0" err="1"/>
              <a:t>Conc</a:t>
            </a:r>
            <a:r>
              <a:rPr lang="nl-NL" dirty="0"/>
              <a:t> 2]</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LPS 500 </a:t>
            </a:r>
            <a:r>
              <a:rPr lang="nl-NL" dirty="0" err="1"/>
              <a:t>ng</a:t>
            </a:r>
            <a:r>
              <a:rPr lang="nl-NL" dirty="0"/>
              <a:t>/</a:t>
            </a:r>
            <a:r>
              <a:rPr lang="nl-NL" dirty="0" err="1"/>
              <a:t>mL</a:t>
            </a:r>
            <a:r>
              <a:rPr lang="nl-NL" dirty="0"/>
              <a:t>- well N14 field 3</a:t>
            </a:r>
          </a:p>
          <a:p>
            <a:endParaRPr lang="nl-NL" dirty="0"/>
          </a:p>
          <a:p>
            <a:r>
              <a:rPr lang="nl-NL" dirty="0" err="1"/>
              <a:t>Channels</a:t>
            </a:r>
            <a:endParaRPr lang="nl-NL" dirty="0"/>
          </a:p>
          <a:p>
            <a:r>
              <a:rPr lang="nl-NL" dirty="0"/>
              <a:t>FITC- IBA1</a:t>
            </a:r>
          </a:p>
          <a:p>
            <a:r>
              <a:rPr lang="nl-NL" dirty="0"/>
              <a:t>Texas Red- MAP2</a:t>
            </a:r>
          </a:p>
          <a:p>
            <a:r>
              <a:rPr lang="nl-NL" dirty="0"/>
              <a:t>Cy5- GFAP</a:t>
            </a:r>
          </a:p>
          <a:p>
            <a:endParaRPr lang="nl-NL" dirty="0"/>
          </a:p>
          <a:p>
            <a:endParaRPr lang="nl-NL" dirty="0"/>
          </a:p>
          <a:p>
            <a:endParaRPr lang="nl-NL" dirty="0"/>
          </a:p>
          <a:p>
            <a:r>
              <a:rPr lang="nl-NL" dirty="0" err="1"/>
              <a:t>Figure</a:t>
            </a:r>
            <a:r>
              <a:rPr lang="nl-NL" dirty="0"/>
              <a:t> 4: Tri culture </a:t>
            </a:r>
            <a:r>
              <a:rPr lang="nl-NL" dirty="0" err="1"/>
              <a:t>day</a:t>
            </a:r>
            <a:r>
              <a:rPr lang="nl-NL" dirty="0"/>
              <a:t> 30 (</a:t>
            </a:r>
            <a:r>
              <a:rPr lang="nl-NL" dirty="0" err="1"/>
              <a:t>pTau</a:t>
            </a:r>
            <a:r>
              <a:rPr lang="nl-NL" dirty="0"/>
              <a:t>/MC1/</a:t>
            </a:r>
            <a:r>
              <a:rPr lang="nl-NL" dirty="0" err="1"/>
              <a:t>Tau</a:t>
            </a:r>
            <a:r>
              <a:rPr lang="nl-NL" dirty="0"/>
              <a:t>)</a:t>
            </a:r>
          </a:p>
          <a:p>
            <a:endParaRPr lang="nl-NL" dirty="0"/>
          </a:p>
          <a:p>
            <a:r>
              <a:rPr lang="nl-NL" dirty="0"/>
              <a:t>Plate ID on </a:t>
            </a:r>
            <a:r>
              <a:rPr lang="nl-NL" dirty="0" err="1"/>
              <a:t>SiMA</a:t>
            </a:r>
            <a:r>
              <a:rPr lang="nl-NL" dirty="0"/>
              <a:t>: R3030-04-&gt;EXP08-PL01-MS1_22437</a:t>
            </a:r>
          </a:p>
          <a:p>
            <a:r>
              <a:rPr lang="nl-NL" dirty="0"/>
              <a:t>Folder in Box: https://ncardia.app.box.com/folder/279078426775</a:t>
            </a:r>
          </a:p>
          <a:p>
            <a:r>
              <a:rPr lang="nl-NL" dirty="0"/>
              <a:t>Wells/fields (</a:t>
            </a:r>
            <a:r>
              <a:rPr lang="nl-NL" dirty="0" err="1"/>
              <a:t>condition</a:t>
            </a:r>
            <a:r>
              <a:rPr lang="nl-NL" dirty="0"/>
              <a:t>)</a:t>
            </a:r>
          </a:p>
          <a:p>
            <a:endParaRPr lang="nl-NL" dirty="0"/>
          </a:p>
          <a:p>
            <a:r>
              <a:rPr lang="nl-NL" dirty="0" err="1"/>
              <a:t>Transduced</a:t>
            </a:r>
            <a:r>
              <a:rPr lang="nl-NL" dirty="0"/>
              <a:t>/vehicle - well K6 field 4</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err="1"/>
              <a:t>dGAE</a:t>
            </a:r>
            <a:r>
              <a:rPr lang="nl-NL" dirty="0"/>
              <a:t> 2,5 µg/</a:t>
            </a:r>
            <a:r>
              <a:rPr lang="nl-NL" dirty="0" err="1"/>
              <a:t>mL</a:t>
            </a:r>
            <a:r>
              <a:rPr lang="nl-NL" dirty="0"/>
              <a:t>- well H10 field 3</a:t>
            </a:r>
          </a:p>
          <a:p>
            <a:pPr marL="0" marR="0" lvl="0" indent="0" algn="l" defTabSz="914400" rtl="0" eaLnBrk="0" fontAlgn="base" latinLnBrk="0" hangingPunct="0">
              <a:lnSpc>
                <a:spcPct val="100000"/>
              </a:lnSpc>
              <a:spcBef>
                <a:spcPct val="30000"/>
              </a:spcBef>
              <a:spcAft>
                <a:spcPct val="0"/>
              </a:spcAft>
              <a:buClrTx/>
              <a:buSzTx/>
              <a:buFontTx/>
              <a:buNone/>
              <a:tabLst/>
              <a:defRPr/>
            </a:pPr>
            <a:r>
              <a:rPr lang="nl-NL" dirty="0"/>
              <a:t>K18 1,5 µg/</a:t>
            </a:r>
            <a:r>
              <a:rPr lang="nl-NL" dirty="0" err="1"/>
              <a:t>mL</a:t>
            </a:r>
            <a:r>
              <a:rPr lang="nl-NL" dirty="0"/>
              <a:t>- well H11 field 5</a:t>
            </a:r>
          </a:p>
          <a:p>
            <a:endParaRPr lang="nl-NL" dirty="0"/>
          </a:p>
          <a:p>
            <a:r>
              <a:rPr lang="nl-NL" dirty="0" err="1"/>
              <a:t>Channels</a:t>
            </a:r>
            <a:endParaRPr lang="nl-NL" dirty="0"/>
          </a:p>
          <a:p>
            <a:r>
              <a:rPr lang="nl-NL" dirty="0"/>
              <a:t>FITC-MC1</a:t>
            </a:r>
          </a:p>
          <a:p>
            <a:r>
              <a:rPr lang="nl-NL" dirty="0"/>
              <a:t>Texas Red-</a:t>
            </a:r>
            <a:r>
              <a:rPr lang="nl-NL" dirty="0" err="1"/>
              <a:t>pTau</a:t>
            </a:r>
            <a:endParaRPr lang="nl-NL" dirty="0"/>
          </a:p>
          <a:p>
            <a:r>
              <a:rPr lang="nl-NL" dirty="0"/>
              <a:t>Cy5-Tau</a:t>
            </a:r>
          </a:p>
          <a:p>
            <a:endParaRPr lang="nl-NL" dirty="0"/>
          </a:p>
        </p:txBody>
      </p:sp>
      <p:sp>
        <p:nvSpPr>
          <p:cNvPr id="4" name="Tijdelijke aanduiding voor dianummer 3"/>
          <p:cNvSpPr>
            <a:spLocks noGrp="1"/>
          </p:cNvSpPr>
          <p:nvPr>
            <p:ph type="sldNum" sz="quarter" idx="5"/>
          </p:nvPr>
        </p:nvSpPr>
        <p:spPr/>
        <p:txBody>
          <a:bodyPr/>
          <a:lstStyle/>
          <a:p>
            <a:pPr>
              <a:defRPr/>
            </a:pPr>
            <a:fld id="{AFC9CAB2-88B1-E94D-B851-3DB75A08A6DB}" type="slidenum">
              <a:rPr lang="en-US" smtClean="0"/>
              <a:pPr>
                <a:defRPr/>
              </a:pPr>
              <a:t>1</a:t>
            </a:fld>
            <a:endParaRPr lang="en-US" dirty="0"/>
          </a:p>
        </p:txBody>
      </p:sp>
    </p:spTree>
    <p:extLst>
      <p:ext uri="{BB962C8B-B14F-4D97-AF65-F5344CB8AC3E}">
        <p14:creationId xmlns:p14="http://schemas.microsoft.com/office/powerpoint/2010/main" val="3223433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FC1AE4A-11B0-F2E3-E7DC-B17179B2545A}"/>
              </a:ext>
            </a:extLst>
          </p:cNvPr>
          <p:cNvSpPr/>
          <p:nvPr userDrawn="1"/>
        </p:nvSpPr>
        <p:spPr>
          <a:xfrm>
            <a:off x="5" y="38040389"/>
            <a:ext cx="51120675" cy="5140079"/>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1474"/>
          </a:p>
        </p:txBody>
      </p:sp>
      <p:sp>
        <p:nvSpPr>
          <p:cNvPr id="8" name="Footer Placeholder 4">
            <a:extLst>
              <a:ext uri="{FF2B5EF4-FFF2-40B4-BE49-F238E27FC236}">
                <a16:creationId xmlns:a16="http://schemas.microsoft.com/office/drawing/2014/main" id="{80D22E78-5F5A-DA5F-754F-745852BE78E4}"/>
              </a:ext>
            </a:extLst>
          </p:cNvPr>
          <p:cNvSpPr>
            <a:spLocks noGrp="1"/>
          </p:cNvSpPr>
          <p:nvPr>
            <p:ph type="ftr" sz="quarter" idx="11"/>
          </p:nvPr>
        </p:nvSpPr>
        <p:spPr>
          <a:xfrm>
            <a:off x="1738593" y="41877817"/>
            <a:ext cx="18354826" cy="478092"/>
          </a:xfrm>
          <a:prstGeom prst="rect">
            <a:avLst/>
          </a:prstGeom>
        </p:spPr>
        <p:txBody>
          <a:bodyPr vert="horz" lIns="0" tIns="0" rIns="0" bIns="0" anchor="ctr" anchorCtr="0">
            <a:noAutofit/>
          </a:bodyPr>
          <a:lstStyle>
            <a:lvl1pPr algn="l">
              <a:defRPr sz="1911">
                <a:solidFill>
                  <a:schemeClr val="bg1"/>
                </a:solidFill>
                <a:latin typeface="+mn-lt"/>
                <a:cs typeface="Arial" panose="020B0604020202020204" pitchFamily="34" charset="0"/>
              </a:defRPr>
            </a:lvl1pPr>
          </a:lstStyle>
          <a:p>
            <a:pPr>
              <a:defRPr/>
            </a:pPr>
            <a:r>
              <a:rPr lang="en-GB" dirty="0" err="1"/>
              <a:t>Ncardia</a:t>
            </a:r>
            <a:r>
              <a:rPr lang="en-GB" dirty="0"/>
              <a:t> B.V. User Guide XXX Version # - </a:t>
            </a:r>
            <a:r>
              <a:rPr lang="en-GB" dirty="0" err="1"/>
              <a:t>mmmm</a:t>
            </a:r>
            <a:r>
              <a:rPr lang="en-GB" dirty="0"/>
              <a:t> </a:t>
            </a:r>
            <a:r>
              <a:rPr lang="en-GB" dirty="0" err="1"/>
              <a:t>yyyy</a:t>
            </a:r>
            <a:endParaRPr lang="en-GB" dirty="0"/>
          </a:p>
        </p:txBody>
      </p:sp>
      <p:pic>
        <p:nvPicPr>
          <p:cNvPr id="9" name="Graphic 937636518">
            <a:extLst>
              <a:ext uri="{FF2B5EF4-FFF2-40B4-BE49-F238E27FC236}">
                <a16:creationId xmlns:a16="http://schemas.microsoft.com/office/drawing/2014/main" id="{9DEF6B66-7566-3763-DB40-0745A8A3AB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09" t="2358" r="66376" b="88265"/>
          <a:stretch/>
        </p:blipFill>
        <p:spPr bwMode="auto">
          <a:xfrm>
            <a:off x="42426093" y="954976"/>
            <a:ext cx="7969032" cy="4179214"/>
          </a:xfrm>
          <a:prstGeom prst="rect">
            <a:avLst/>
          </a:prstGeom>
          <a:ln>
            <a:noFill/>
          </a:ln>
          <a:extLst>
            <a:ext uri="{53640926-AAD7-44D8-BBD7-CCE9431645EC}">
              <a14:shadowObscured xmlns:a14="http://schemas.microsoft.com/office/drawing/2010/main"/>
            </a:ext>
          </a:extLst>
        </p:spPr>
      </p:pic>
      <p:sp>
        <p:nvSpPr>
          <p:cNvPr id="10" name="Tijdelijke aanduiding voor tekst 16">
            <a:extLst>
              <a:ext uri="{FF2B5EF4-FFF2-40B4-BE49-F238E27FC236}">
                <a16:creationId xmlns:a16="http://schemas.microsoft.com/office/drawing/2014/main" id="{ABE53AD9-C237-866E-8930-E665EC321D6C}"/>
              </a:ext>
            </a:extLst>
          </p:cNvPr>
          <p:cNvSpPr>
            <a:spLocks noGrp="1"/>
          </p:cNvSpPr>
          <p:nvPr>
            <p:ph type="body" sz="quarter" idx="13" hasCustomPrompt="1"/>
          </p:nvPr>
        </p:nvSpPr>
        <p:spPr>
          <a:xfrm>
            <a:off x="1738593" y="6162611"/>
            <a:ext cx="23850330" cy="551433"/>
          </a:xfrm>
        </p:spPr>
        <p:txBody>
          <a:bodyPr lIns="0" tIns="0" rIns="0" bIns="0"/>
          <a:lstStyle>
            <a:lvl1pPr marL="0" indent="0">
              <a:buNone/>
              <a:defRPr sz="4299" b="0">
                <a:solidFill>
                  <a:schemeClr val="tx1"/>
                </a:solidFill>
              </a:defRPr>
            </a:lvl1pPr>
          </a:lstStyle>
          <a:p>
            <a:pPr lvl="0"/>
            <a:r>
              <a:rPr lang="en-GB" dirty="0"/>
              <a:t>Names</a:t>
            </a:r>
          </a:p>
        </p:txBody>
      </p:sp>
      <p:sp>
        <p:nvSpPr>
          <p:cNvPr id="11" name="Tijdelijke aanduiding voor afbeelding 22">
            <a:extLst>
              <a:ext uri="{FF2B5EF4-FFF2-40B4-BE49-F238E27FC236}">
                <a16:creationId xmlns:a16="http://schemas.microsoft.com/office/drawing/2014/main" id="{2D77186A-3842-D86B-6398-D098ABFDCF5A}"/>
              </a:ext>
            </a:extLst>
          </p:cNvPr>
          <p:cNvSpPr>
            <a:spLocks noGrp="1"/>
          </p:cNvSpPr>
          <p:nvPr>
            <p:ph type="pic" sz="quarter" idx="16" hasCustomPrompt="1"/>
          </p:nvPr>
        </p:nvSpPr>
        <p:spPr>
          <a:xfrm>
            <a:off x="47146185" y="39453439"/>
            <a:ext cx="1795065" cy="448071"/>
          </a:xfrm>
          <a:solidFill>
            <a:schemeClr val="bg1">
              <a:lumMod val="95000"/>
            </a:schemeClr>
          </a:solidFill>
        </p:spPr>
        <p:txBody>
          <a:bodyPr/>
          <a:lstStyle>
            <a:lvl1pPr marL="0" indent="0">
              <a:buNone/>
              <a:defRPr sz="1351"/>
            </a:lvl1pPr>
          </a:lstStyle>
          <a:p>
            <a:r>
              <a:rPr lang="en-GB"/>
              <a:t>Qr-code</a:t>
            </a:r>
            <a:endParaRPr lang="en-GB" dirty="0"/>
          </a:p>
        </p:txBody>
      </p:sp>
      <p:sp>
        <p:nvSpPr>
          <p:cNvPr id="12" name="Titel 2">
            <a:extLst>
              <a:ext uri="{FF2B5EF4-FFF2-40B4-BE49-F238E27FC236}">
                <a16:creationId xmlns:a16="http://schemas.microsoft.com/office/drawing/2014/main" id="{B9AFA16B-6B45-E354-8428-194FC1C2C27B}"/>
              </a:ext>
            </a:extLst>
          </p:cNvPr>
          <p:cNvSpPr>
            <a:spLocks noGrp="1"/>
          </p:cNvSpPr>
          <p:nvPr>
            <p:ph type="title"/>
          </p:nvPr>
        </p:nvSpPr>
        <p:spPr>
          <a:xfrm>
            <a:off x="1710007" y="1966626"/>
            <a:ext cx="23850330" cy="3866777"/>
          </a:xfrm>
          <a:prstGeom prst="rect">
            <a:avLst/>
          </a:prstGeom>
        </p:spPr>
        <p:txBody>
          <a:bodyPr/>
          <a:lstStyle>
            <a:lvl1pPr>
              <a:defRPr sz="6449" b="1">
                <a:solidFill>
                  <a:srgbClr val="FF0000"/>
                </a:solidFill>
              </a:defRPr>
            </a:lvl1pPr>
          </a:lstStyle>
          <a:p>
            <a:r>
              <a:rPr lang="nl-NL" dirty="0"/>
              <a:t>Klik om stijl te bewerken</a:t>
            </a:r>
          </a:p>
        </p:txBody>
      </p:sp>
      <p:sp>
        <p:nvSpPr>
          <p:cNvPr id="13" name="Tijdelijke aanduiding voor tekst 7">
            <a:extLst>
              <a:ext uri="{FF2B5EF4-FFF2-40B4-BE49-F238E27FC236}">
                <a16:creationId xmlns:a16="http://schemas.microsoft.com/office/drawing/2014/main" id="{F9B5864B-C8DF-243F-4516-4BD1F183580D}"/>
              </a:ext>
            </a:extLst>
          </p:cNvPr>
          <p:cNvSpPr>
            <a:spLocks noGrp="1"/>
          </p:cNvSpPr>
          <p:nvPr>
            <p:ph type="body" sz="quarter" idx="17" hasCustomPrompt="1"/>
          </p:nvPr>
        </p:nvSpPr>
        <p:spPr>
          <a:xfrm>
            <a:off x="1738593" y="39149419"/>
            <a:ext cx="16888203" cy="1217706"/>
          </a:xfrm>
        </p:spPr>
        <p:txBody>
          <a:bodyPr/>
          <a:lstStyle>
            <a:lvl1pPr marL="0" indent="0">
              <a:buNone/>
              <a:defRPr sz="6569">
                <a:solidFill>
                  <a:schemeClr val="bg1"/>
                </a:solidFill>
                <a:latin typeface="Minion Pro" panose="02040503050306020203" pitchFamily="18" charset="0"/>
              </a:defRPr>
            </a:lvl1pPr>
            <a:lvl2pPr>
              <a:defRPr sz="9287">
                <a:solidFill>
                  <a:schemeClr val="bg1"/>
                </a:solidFill>
                <a:latin typeface="Minion Pro" panose="02040503050306020203" pitchFamily="18" charset="0"/>
              </a:defRPr>
            </a:lvl2pPr>
            <a:lvl3pPr marL="600419" indent="0">
              <a:buNone/>
              <a:defRPr sz="9287">
                <a:solidFill>
                  <a:schemeClr val="bg1"/>
                </a:solidFill>
                <a:latin typeface="Minion Pro" panose="02040503050306020203" pitchFamily="18" charset="0"/>
              </a:defRPr>
            </a:lvl3pPr>
            <a:lvl4pPr marL="900630" indent="0">
              <a:buNone/>
              <a:defRPr sz="9287">
                <a:solidFill>
                  <a:schemeClr val="bg1"/>
                </a:solidFill>
                <a:latin typeface="Minion Pro" panose="02040503050306020203" pitchFamily="18" charset="0"/>
              </a:defRPr>
            </a:lvl4pPr>
            <a:lvl5pPr marL="1222282" indent="0">
              <a:buNone/>
              <a:defRPr sz="9287">
                <a:solidFill>
                  <a:schemeClr val="bg1"/>
                </a:solidFill>
                <a:latin typeface="Minion Pro" panose="02040503050306020203" pitchFamily="18" charset="0"/>
              </a:defRPr>
            </a:lvl5pPr>
          </a:lstStyle>
          <a:p>
            <a:pPr lvl="0"/>
            <a:r>
              <a:rPr lang="nl-NL" dirty="0" err="1"/>
              <a:t>This</a:t>
            </a:r>
            <a:r>
              <a:rPr lang="nl-NL" dirty="0"/>
              <a:t> is </a:t>
            </a:r>
            <a:r>
              <a:rPr lang="nl-NL" dirty="0" err="1"/>
              <a:t>the</a:t>
            </a:r>
            <a:r>
              <a:rPr lang="nl-NL" dirty="0"/>
              <a:t> </a:t>
            </a:r>
            <a:r>
              <a:rPr lang="nl-NL" dirty="0" err="1"/>
              <a:t>main</a:t>
            </a:r>
            <a:r>
              <a:rPr lang="nl-NL" dirty="0"/>
              <a:t> </a:t>
            </a:r>
            <a:r>
              <a:rPr lang="nl-NL" dirty="0" err="1"/>
              <a:t>message</a:t>
            </a:r>
            <a:r>
              <a:rPr lang="nl-NL" dirty="0"/>
              <a:t> / </a:t>
            </a:r>
            <a:r>
              <a:rPr lang="nl-NL" dirty="0" err="1"/>
              <a:t>conclusion</a:t>
            </a:r>
            <a:r>
              <a:rPr lang="nl-NL" dirty="0"/>
              <a:t> </a:t>
            </a:r>
            <a:r>
              <a:rPr lang="nl-NL" dirty="0" err="1"/>
              <a:t>you</a:t>
            </a:r>
            <a:r>
              <a:rPr lang="nl-NL" dirty="0"/>
              <a:t> want to share </a:t>
            </a:r>
            <a:r>
              <a:rPr lang="nl-NL" dirty="0" err="1"/>
              <a:t>with</a:t>
            </a:r>
            <a:r>
              <a:rPr lang="nl-NL" dirty="0"/>
              <a:t> </a:t>
            </a:r>
            <a:r>
              <a:rPr lang="nl-NL" dirty="0" err="1"/>
              <a:t>this</a:t>
            </a:r>
            <a:r>
              <a:rPr lang="nl-NL" dirty="0"/>
              <a:t> poster</a:t>
            </a:r>
          </a:p>
        </p:txBody>
      </p:sp>
      <p:sp>
        <p:nvSpPr>
          <p:cNvPr id="14" name="Tijdelijke aanduiding voor tekst 7">
            <a:extLst>
              <a:ext uri="{FF2B5EF4-FFF2-40B4-BE49-F238E27FC236}">
                <a16:creationId xmlns:a16="http://schemas.microsoft.com/office/drawing/2014/main" id="{F5F4831A-1780-1821-D2DB-F4AC602E1EC0}"/>
              </a:ext>
            </a:extLst>
          </p:cNvPr>
          <p:cNvSpPr>
            <a:spLocks noGrp="1"/>
          </p:cNvSpPr>
          <p:nvPr>
            <p:ph type="body" sz="quarter" idx="18" hasCustomPrompt="1"/>
          </p:nvPr>
        </p:nvSpPr>
        <p:spPr>
          <a:xfrm>
            <a:off x="36998257" y="41431792"/>
            <a:ext cx="9652549" cy="477631"/>
          </a:xfrm>
        </p:spPr>
        <p:txBody>
          <a:bodyPr anchor="b" anchorCtr="0"/>
          <a:lstStyle>
            <a:lvl1pPr marL="0" indent="0" algn="r">
              <a:buNone/>
              <a:defRPr sz="2508">
                <a:solidFill>
                  <a:schemeClr val="bg1"/>
                </a:solidFill>
                <a:latin typeface="+mn-lt"/>
                <a:cs typeface="Arial" panose="020B0604020202020204" pitchFamily="34" charset="0"/>
              </a:defRPr>
            </a:lvl1pPr>
            <a:lvl2pPr>
              <a:defRPr sz="9287">
                <a:solidFill>
                  <a:schemeClr val="bg1"/>
                </a:solidFill>
                <a:latin typeface="Minion Pro" panose="02040503050306020203" pitchFamily="18" charset="0"/>
              </a:defRPr>
            </a:lvl2pPr>
            <a:lvl3pPr marL="600419" indent="0">
              <a:buNone/>
              <a:defRPr sz="9287">
                <a:solidFill>
                  <a:schemeClr val="bg1"/>
                </a:solidFill>
                <a:latin typeface="Minion Pro" panose="02040503050306020203" pitchFamily="18" charset="0"/>
              </a:defRPr>
            </a:lvl3pPr>
            <a:lvl4pPr marL="900630" indent="0">
              <a:buNone/>
              <a:defRPr sz="9287">
                <a:solidFill>
                  <a:schemeClr val="bg1"/>
                </a:solidFill>
                <a:latin typeface="Minion Pro" panose="02040503050306020203" pitchFamily="18" charset="0"/>
              </a:defRPr>
            </a:lvl4pPr>
            <a:lvl5pPr marL="1222282" indent="0">
              <a:buNone/>
              <a:defRPr sz="9287">
                <a:solidFill>
                  <a:schemeClr val="bg1"/>
                </a:solidFill>
                <a:latin typeface="Minion Pro" panose="02040503050306020203" pitchFamily="18" charset="0"/>
              </a:defRPr>
            </a:lvl5pPr>
          </a:lstStyle>
          <a:p>
            <a:pPr lvl="0"/>
            <a:r>
              <a:rPr lang="nl-NL" dirty="0" err="1"/>
              <a:t>Contacts</a:t>
            </a:r>
            <a:endParaRPr lang="nl-NL" dirty="0"/>
          </a:p>
        </p:txBody>
      </p:sp>
      <p:sp>
        <p:nvSpPr>
          <p:cNvPr id="15" name="Tijdelijke aanduiding voor tekst 6">
            <a:extLst>
              <a:ext uri="{FF2B5EF4-FFF2-40B4-BE49-F238E27FC236}">
                <a16:creationId xmlns:a16="http://schemas.microsoft.com/office/drawing/2014/main" id="{31950129-D4C3-5804-A8BF-394210996170}"/>
              </a:ext>
            </a:extLst>
          </p:cNvPr>
          <p:cNvSpPr>
            <a:spLocks noGrp="1"/>
          </p:cNvSpPr>
          <p:nvPr>
            <p:ph type="body" sz="quarter" idx="19"/>
          </p:nvPr>
        </p:nvSpPr>
        <p:spPr>
          <a:xfrm>
            <a:off x="1751301" y="8859405"/>
            <a:ext cx="10662740" cy="2683363"/>
          </a:xfrm>
        </p:spPr>
        <p:txBody>
          <a:bodyPr>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vl6pPr>
              <a:defRPr/>
            </a:lvl6pPr>
            <a:lvl7pPr>
              <a:defRPr/>
            </a:lvl7pPr>
            <a:lvl8pPr>
              <a:defRPr/>
            </a:lvl8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6">
            <a:extLst>
              <a:ext uri="{FF2B5EF4-FFF2-40B4-BE49-F238E27FC236}">
                <a16:creationId xmlns:a16="http://schemas.microsoft.com/office/drawing/2014/main" id="{686A6D08-BC84-429F-2B76-D173C2E40C0F}"/>
              </a:ext>
            </a:extLst>
          </p:cNvPr>
          <p:cNvSpPr>
            <a:spLocks noGrp="1"/>
          </p:cNvSpPr>
          <p:nvPr>
            <p:ph type="body" sz="quarter" idx="20"/>
          </p:nvPr>
        </p:nvSpPr>
        <p:spPr>
          <a:xfrm>
            <a:off x="14079294" y="8858980"/>
            <a:ext cx="10662740" cy="2683363"/>
          </a:xfrm>
        </p:spPr>
        <p:txBody>
          <a:bodyPr>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ijdelijke aanduiding voor tekst 6">
            <a:extLst>
              <a:ext uri="{FF2B5EF4-FFF2-40B4-BE49-F238E27FC236}">
                <a16:creationId xmlns:a16="http://schemas.microsoft.com/office/drawing/2014/main" id="{8DC0AD22-5C83-1AA4-A948-07E9D44AC387}"/>
              </a:ext>
            </a:extLst>
          </p:cNvPr>
          <p:cNvSpPr>
            <a:spLocks noGrp="1"/>
          </p:cNvSpPr>
          <p:nvPr>
            <p:ph type="body" sz="quarter" idx="21"/>
          </p:nvPr>
        </p:nvSpPr>
        <p:spPr>
          <a:xfrm>
            <a:off x="26407287" y="8858980"/>
            <a:ext cx="10662740" cy="2683363"/>
          </a:xfrm>
        </p:spPr>
        <p:txBody>
          <a:bodyPr>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 name="Tijdelijke aanduiding voor tekst 6">
            <a:extLst>
              <a:ext uri="{FF2B5EF4-FFF2-40B4-BE49-F238E27FC236}">
                <a16:creationId xmlns:a16="http://schemas.microsoft.com/office/drawing/2014/main" id="{27C2697F-D944-B3B6-5EAE-14CACE0C48D8}"/>
              </a:ext>
            </a:extLst>
          </p:cNvPr>
          <p:cNvSpPr>
            <a:spLocks noGrp="1"/>
          </p:cNvSpPr>
          <p:nvPr>
            <p:ph type="body" sz="quarter" idx="22"/>
          </p:nvPr>
        </p:nvSpPr>
        <p:spPr>
          <a:xfrm>
            <a:off x="38719342" y="34366164"/>
            <a:ext cx="10662740" cy="2683363"/>
          </a:xfrm>
        </p:spPr>
        <p:txBody>
          <a:bodyPr anchor="b" anchorCtr="0">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ijdelijke aanduiding voor tekst 6">
            <a:extLst>
              <a:ext uri="{FF2B5EF4-FFF2-40B4-BE49-F238E27FC236}">
                <a16:creationId xmlns:a16="http://schemas.microsoft.com/office/drawing/2014/main" id="{24242266-DAB1-B8D7-AC19-F2678E50B0E5}"/>
              </a:ext>
            </a:extLst>
          </p:cNvPr>
          <p:cNvSpPr>
            <a:spLocks noGrp="1"/>
          </p:cNvSpPr>
          <p:nvPr>
            <p:ph type="body" sz="quarter" idx="23" hasCustomPrompt="1"/>
          </p:nvPr>
        </p:nvSpPr>
        <p:spPr>
          <a:xfrm>
            <a:off x="1738592" y="36828199"/>
            <a:ext cx="10693195" cy="183768"/>
          </a:xfrm>
        </p:spPr>
        <p:txBody>
          <a:bodyPr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
        <p:nvSpPr>
          <p:cNvPr id="20" name="Tijdelijke aanduiding voor tekst 6">
            <a:extLst>
              <a:ext uri="{FF2B5EF4-FFF2-40B4-BE49-F238E27FC236}">
                <a16:creationId xmlns:a16="http://schemas.microsoft.com/office/drawing/2014/main" id="{72242BCF-EDB6-2783-5F10-B9BF373811CF}"/>
              </a:ext>
            </a:extLst>
          </p:cNvPr>
          <p:cNvSpPr>
            <a:spLocks noGrp="1"/>
          </p:cNvSpPr>
          <p:nvPr>
            <p:ph type="body" sz="quarter" idx="24" hasCustomPrompt="1"/>
          </p:nvPr>
        </p:nvSpPr>
        <p:spPr>
          <a:xfrm>
            <a:off x="14035766" y="36828199"/>
            <a:ext cx="10693195" cy="183768"/>
          </a:xfrm>
        </p:spPr>
        <p:txBody>
          <a:bodyPr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
        <p:nvSpPr>
          <p:cNvPr id="21" name="Tijdelijke aanduiding voor tekst 6">
            <a:extLst>
              <a:ext uri="{FF2B5EF4-FFF2-40B4-BE49-F238E27FC236}">
                <a16:creationId xmlns:a16="http://schemas.microsoft.com/office/drawing/2014/main" id="{12B8DBBC-5CD6-FF19-B3A3-6E8C6D0C0DE0}"/>
              </a:ext>
            </a:extLst>
          </p:cNvPr>
          <p:cNvSpPr>
            <a:spLocks noGrp="1"/>
          </p:cNvSpPr>
          <p:nvPr>
            <p:ph type="body" sz="quarter" idx="25" hasCustomPrompt="1"/>
          </p:nvPr>
        </p:nvSpPr>
        <p:spPr>
          <a:xfrm>
            <a:off x="26420154" y="36828199"/>
            <a:ext cx="10577541" cy="183768"/>
          </a:xfrm>
        </p:spPr>
        <p:txBody>
          <a:bodyPr wrap="square"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
        <p:nvSpPr>
          <p:cNvPr id="22" name="Tijdelijke aanduiding voor tekst 6">
            <a:extLst>
              <a:ext uri="{FF2B5EF4-FFF2-40B4-BE49-F238E27FC236}">
                <a16:creationId xmlns:a16="http://schemas.microsoft.com/office/drawing/2014/main" id="{F75DC805-C446-0DB7-2B40-3B7BB99122A7}"/>
              </a:ext>
            </a:extLst>
          </p:cNvPr>
          <p:cNvSpPr>
            <a:spLocks noGrp="1"/>
          </p:cNvSpPr>
          <p:nvPr>
            <p:ph type="body" sz="quarter" idx="26" hasCustomPrompt="1"/>
          </p:nvPr>
        </p:nvSpPr>
        <p:spPr>
          <a:xfrm>
            <a:off x="38765735" y="18494463"/>
            <a:ext cx="10693195" cy="183768"/>
          </a:xfrm>
        </p:spPr>
        <p:txBody>
          <a:bodyPr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Tree>
    <p:extLst>
      <p:ext uri="{BB962C8B-B14F-4D97-AF65-F5344CB8AC3E}">
        <p14:creationId xmlns:p14="http://schemas.microsoft.com/office/powerpoint/2010/main" val="3546806686"/>
      </p:ext>
    </p:extLst>
  </p:cSld>
  <p:clrMapOvr>
    <a:masterClrMapping/>
  </p:clrMapOvr>
  <p:extLst>
    <p:ext uri="{DCECCB84-F9BA-43D5-87BE-67443E8EF086}">
      <p15:sldGuideLst xmlns:p15="http://schemas.microsoft.com/office/powerpoint/2012/main">
        <p15:guide id="1" pos="109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1205" y="2880042"/>
            <a:ext cx="16487748" cy="10080149"/>
          </a:xfrm>
        </p:spPr>
        <p:txBody>
          <a:bodyPr anchor="b"/>
          <a:lstStyle>
            <a:lvl1pPr>
              <a:defRPr sz="17890"/>
            </a:lvl1pPr>
          </a:lstStyle>
          <a:p>
            <a:r>
              <a:rPr lang="en-US"/>
              <a:t>Click to edit Master title style</a:t>
            </a:r>
            <a:endParaRPr lang="en-US" dirty="0"/>
          </a:p>
        </p:txBody>
      </p:sp>
      <p:sp>
        <p:nvSpPr>
          <p:cNvPr id="3" name="Picture Placeholder 2"/>
          <p:cNvSpPr>
            <a:spLocks noGrp="1" noChangeAspect="1"/>
          </p:cNvSpPr>
          <p:nvPr>
            <p:ph type="pic" idx="1"/>
          </p:nvPr>
        </p:nvSpPr>
        <p:spPr>
          <a:xfrm>
            <a:off x="21732945" y="6220102"/>
            <a:ext cx="25879842" cy="30700453"/>
          </a:xfrm>
        </p:spPr>
        <p:txBody>
          <a:bodyPr anchor="t"/>
          <a:lstStyle>
            <a:lvl1pPr marL="0" indent="0">
              <a:buNone/>
              <a:defRPr sz="17890"/>
            </a:lvl1pPr>
            <a:lvl2pPr marL="2556022" indent="0">
              <a:buNone/>
              <a:defRPr sz="15654"/>
            </a:lvl2pPr>
            <a:lvl3pPr marL="5112045" indent="0">
              <a:buNone/>
              <a:defRPr sz="13417"/>
            </a:lvl3pPr>
            <a:lvl4pPr marL="7668067" indent="0">
              <a:buNone/>
              <a:defRPr sz="11181"/>
            </a:lvl4pPr>
            <a:lvl5pPr marL="10224089" indent="0">
              <a:buNone/>
              <a:defRPr sz="11181"/>
            </a:lvl5pPr>
            <a:lvl6pPr marL="12780112" indent="0">
              <a:buNone/>
              <a:defRPr sz="11181"/>
            </a:lvl6pPr>
            <a:lvl7pPr marL="15336134" indent="0">
              <a:buNone/>
              <a:defRPr sz="11181"/>
            </a:lvl7pPr>
            <a:lvl8pPr marL="17892156" indent="0">
              <a:buNone/>
              <a:defRPr sz="11181"/>
            </a:lvl8pPr>
            <a:lvl9pPr marL="20448179" indent="0">
              <a:buNone/>
              <a:defRPr sz="11181"/>
            </a:lvl9pPr>
          </a:lstStyle>
          <a:p>
            <a:r>
              <a:rPr lang="en-US"/>
              <a:t>Click icon to add picture</a:t>
            </a:r>
            <a:endParaRPr lang="en-US" dirty="0"/>
          </a:p>
        </p:txBody>
      </p:sp>
      <p:sp>
        <p:nvSpPr>
          <p:cNvPr id="4" name="Text Placeholder 3"/>
          <p:cNvSpPr>
            <a:spLocks noGrp="1"/>
          </p:cNvSpPr>
          <p:nvPr>
            <p:ph type="body" sz="half" idx="2"/>
          </p:nvPr>
        </p:nvSpPr>
        <p:spPr>
          <a:xfrm>
            <a:off x="3521205" y="12960191"/>
            <a:ext cx="16487748" cy="24010358"/>
          </a:xfrm>
        </p:spPr>
        <p:txBody>
          <a:bodyPr/>
          <a:lstStyle>
            <a:lvl1pPr marL="0" indent="0">
              <a:buNone/>
              <a:defRPr sz="8945"/>
            </a:lvl1pPr>
            <a:lvl2pPr marL="2556022" indent="0">
              <a:buNone/>
              <a:defRPr sz="7827"/>
            </a:lvl2pPr>
            <a:lvl3pPr marL="5112045" indent="0">
              <a:buNone/>
              <a:defRPr sz="6709"/>
            </a:lvl3pPr>
            <a:lvl4pPr marL="7668067" indent="0">
              <a:buNone/>
              <a:defRPr sz="5591"/>
            </a:lvl4pPr>
            <a:lvl5pPr marL="10224089" indent="0">
              <a:buNone/>
              <a:defRPr sz="5591"/>
            </a:lvl5pPr>
            <a:lvl6pPr marL="12780112" indent="0">
              <a:buNone/>
              <a:defRPr sz="5591"/>
            </a:lvl6pPr>
            <a:lvl7pPr marL="15336134" indent="0">
              <a:buNone/>
              <a:defRPr sz="5591"/>
            </a:lvl7pPr>
            <a:lvl8pPr marL="17892156" indent="0">
              <a:buNone/>
              <a:defRPr sz="5591"/>
            </a:lvl8pPr>
            <a:lvl9pPr marL="20448179" indent="0">
              <a:buNone/>
              <a:defRPr sz="5591"/>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25916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31818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583236" y="2300034"/>
            <a:ext cx="11022896" cy="366105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514549" y="2300034"/>
            <a:ext cx="32429678" cy="366105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368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FC1AE4A-11B0-F2E3-E7DC-B17179B2545A}"/>
              </a:ext>
            </a:extLst>
          </p:cNvPr>
          <p:cNvSpPr/>
          <p:nvPr userDrawn="1"/>
        </p:nvSpPr>
        <p:spPr>
          <a:xfrm>
            <a:off x="5" y="38040389"/>
            <a:ext cx="51120675" cy="5140079"/>
          </a:xfrm>
          <a:prstGeom prst="rect">
            <a:avLst/>
          </a:prstGeom>
          <a:gradFill flip="none" rotWithShape="1">
            <a:gsLst>
              <a:gs pos="0">
                <a:srgbClr val="571626"/>
              </a:gs>
              <a:gs pos="100000">
                <a:srgbClr val="97325D"/>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sz="11474"/>
          </a:p>
        </p:txBody>
      </p:sp>
      <p:sp>
        <p:nvSpPr>
          <p:cNvPr id="8" name="Footer Placeholder 4">
            <a:extLst>
              <a:ext uri="{FF2B5EF4-FFF2-40B4-BE49-F238E27FC236}">
                <a16:creationId xmlns:a16="http://schemas.microsoft.com/office/drawing/2014/main" id="{80D22E78-5F5A-DA5F-754F-745852BE78E4}"/>
              </a:ext>
            </a:extLst>
          </p:cNvPr>
          <p:cNvSpPr>
            <a:spLocks noGrp="1"/>
          </p:cNvSpPr>
          <p:nvPr>
            <p:ph type="ftr" sz="quarter" idx="11"/>
          </p:nvPr>
        </p:nvSpPr>
        <p:spPr>
          <a:xfrm>
            <a:off x="1738593" y="41877817"/>
            <a:ext cx="18354826" cy="478092"/>
          </a:xfrm>
          <a:prstGeom prst="rect">
            <a:avLst/>
          </a:prstGeom>
        </p:spPr>
        <p:txBody>
          <a:bodyPr vert="horz" lIns="0" tIns="0" rIns="0" bIns="0" anchor="ctr" anchorCtr="0">
            <a:noAutofit/>
          </a:bodyPr>
          <a:lstStyle>
            <a:lvl1pPr algn="l">
              <a:defRPr sz="1911">
                <a:solidFill>
                  <a:schemeClr val="bg1"/>
                </a:solidFill>
                <a:latin typeface="+mn-lt"/>
                <a:cs typeface="Arial" panose="020B0604020202020204" pitchFamily="34" charset="0"/>
              </a:defRPr>
            </a:lvl1pPr>
          </a:lstStyle>
          <a:p>
            <a:pPr>
              <a:defRPr/>
            </a:pPr>
            <a:r>
              <a:rPr lang="en-GB" dirty="0" err="1"/>
              <a:t>Ncardia</a:t>
            </a:r>
            <a:r>
              <a:rPr lang="en-GB" dirty="0"/>
              <a:t> B.V. User Guide XXX Version # - </a:t>
            </a:r>
            <a:r>
              <a:rPr lang="en-GB" dirty="0" err="1"/>
              <a:t>mmmm</a:t>
            </a:r>
            <a:r>
              <a:rPr lang="en-GB" dirty="0"/>
              <a:t> </a:t>
            </a:r>
            <a:r>
              <a:rPr lang="en-GB" dirty="0" err="1"/>
              <a:t>yyyy</a:t>
            </a:r>
            <a:endParaRPr lang="en-GB" dirty="0"/>
          </a:p>
        </p:txBody>
      </p:sp>
      <p:pic>
        <p:nvPicPr>
          <p:cNvPr id="9" name="Graphic 937636518">
            <a:extLst>
              <a:ext uri="{FF2B5EF4-FFF2-40B4-BE49-F238E27FC236}">
                <a16:creationId xmlns:a16="http://schemas.microsoft.com/office/drawing/2014/main" id="{9DEF6B66-7566-3763-DB40-0745A8A3ABE6}"/>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409" t="2358" r="66376" b="88265"/>
          <a:stretch/>
        </p:blipFill>
        <p:spPr bwMode="auto">
          <a:xfrm>
            <a:off x="42426093" y="954976"/>
            <a:ext cx="7904996" cy="3147399"/>
          </a:xfrm>
          <a:prstGeom prst="rect">
            <a:avLst/>
          </a:prstGeom>
          <a:ln>
            <a:noFill/>
          </a:ln>
          <a:extLst>
            <a:ext uri="{53640926-AAD7-44D8-BBD7-CCE9431645EC}">
              <a14:shadowObscured xmlns:a14="http://schemas.microsoft.com/office/drawing/2010/main"/>
            </a:ext>
          </a:extLst>
        </p:spPr>
      </p:pic>
      <p:sp>
        <p:nvSpPr>
          <p:cNvPr id="10" name="Tijdelijke aanduiding voor tekst 16">
            <a:extLst>
              <a:ext uri="{FF2B5EF4-FFF2-40B4-BE49-F238E27FC236}">
                <a16:creationId xmlns:a16="http://schemas.microsoft.com/office/drawing/2014/main" id="{ABE53AD9-C237-866E-8930-E665EC321D6C}"/>
              </a:ext>
            </a:extLst>
          </p:cNvPr>
          <p:cNvSpPr>
            <a:spLocks noGrp="1"/>
          </p:cNvSpPr>
          <p:nvPr>
            <p:ph type="body" sz="quarter" idx="13" hasCustomPrompt="1"/>
          </p:nvPr>
        </p:nvSpPr>
        <p:spPr>
          <a:xfrm>
            <a:off x="1738593" y="6162611"/>
            <a:ext cx="23850330" cy="551433"/>
          </a:xfrm>
        </p:spPr>
        <p:txBody>
          <a:bodyPr lIns="0" tIns="0" rIns="0" bIns="0"/>
          <a:lstStyle>
            <a:lvl1pPr marL="0" indent="0">
              <a:buNone/>
              <a:defRPr sz="4299" b="0">
                <a:solidFill>
                  <a:schemeClr val="tx1"/>
                </a:solidFill>
              </a:defRPr>
            </a:lvl1pPr>
          </a:lstStyle>
          <a:p>
            <a:pPr lvl="0"/>
            <a:r>
              <a:rPr lang="en-GB" dirty="0"/>
              <a:t>Names</a:t>
            </a:r>
          </a:p>
        </p:txBody>
      </p:sp>
      <p:sp>
        <p:nvSpPr>
          <p:cNvPr id="11" name="Tijdelijke aanduiding voor afbeelding 22">
            <a:extLst>
              <a:ext uri="{FF2B5EF4-FFF2-40B4-BE49-F238E27FC236}">
                <a16:creationId xmlns:a16="http://schemas.microsoft.com/office/drawing/2014/main" id="{2D77186A-3842-D86B-6398-D098ABFDCF5A}"/>
              </a:ext>
            </a:extLst>
          </p:cNvPr>
          <p:cNvSpPr>
            <a:spLocks noGrp="1"/>
          </p:cNvSpPr>
          <p:nvPr>
            <p:ph type="pic" sz="quarter" idx="16" hasCustomPrompt="1"/>
          </p:nvPr>
        </p:nvSpPr>
        <p:spPr>
          <a:xfrm>
            <a:off x="47146185" y="39453439"/>
            <a:ext cx="1795065" cy="448071"/>
          </a:xfrm>
          <a:solidFill>
            <a:schemeClr val="bg1">
              <a:lumMod val="95000"/>
            </a:schemeClr>
          </a:solidFill>
        </p:spPr>
        <p:txBody>
          <a:bodyPr/>
          <a:lstStyle>
            <a:lvl1pPr marL="0" indent="0">
              <a:buNone/>
              <a:defRPr sz="1351"/>
            </a:lvl1pPr>
          </a:lstStyle>
          <a:p>
            <a:r>
              <a:rPr lang="en-GB"/>
              <a:t>Qr-code</a:t>
            </a:r>
            <a:endParaRPr lang="en-GB" dirty="0"/>
          </a:p>
        </p:txBody>
      </p:sp>
      <p:sp>
        <p:nvSpPr>
          <p:cNvPr id="12" name="Titel 2">
            <a:extLst>
              <a:ext uri="{FF2B5EF4-FFF2-40B4-BE49-F238E27FC236}">
                <a16:creationId xmlns:a16="http://schemas.microsoft.com/office/drawing/2014/main" id="{B9AFA16B-6B45-E354-8428-194FC1C2C27B}"/>
              </a:ext>
            </a:extLst>
          </p:cNvPr>
          <p:cNvSpPr>
            <a:spLocks noGrp="1"/>
          </p:cNvSpPr>
          <p:nvPr>
            <p:ph type="title"/>
          </p:nvPr>
        </p:nvSpPr>
        <p:spPr>
          <a:xfrm>
            <a:off x="1710007" y="1966626"/>
            <a:ext cx="23850330" cy="3866777"/>
          </a:xfrm>
          <a:prstGeom prst="rect">
            <a:avLst/>
          </a:prstGeom>
        </p:spPr>
        <p:txBody>
          <a:bodyPr/>
          <a:lstStyle>
            <a:lvl1pPr>
              <a:defRPr sz="6449" b="1">
                <a:solidFill>
                  <a:srgbClr val="FF0000"/>
                </a:solidFill>
              </a:defRPr>
            </a:lvl1pPr>
          </a:lstStyle>
          <a:p>
            <a:r>
              <a:rPr lang="nl-NL" dirty="0"/>
              <a:t>Klik om stijl te bewerken</a:t>
            </a:r>
          </a:p>
        </p:txBody>
      </p:sp>
      <p:sp>
        <p:nvSpPr>
          <p:cNvPr id="13" name="Tijdelijke aanduiding voor tekst 7">
            <a:extLst>
              <a:ext uri="{FF2B5EF4-FFF2-40B4-BE49-F238E27FC236}">
                <a16:creationId xmlns:a16="http://schemas.microsoft.com/office/drawing/2014/main" id="{F9B5864B-C8DF-243F-4516-4BD1F183580D}"/>
              </a:ext>
            </a:extLst>
          </p:cNvPr>
          <p:cNvSpPr>
            <a:spLocks noGrp="1"/>
          </p:cNvSpPr>
          <p:nvPr>
            <p:ph type="body" sz="quarter" idx="17" hasCustomPrompt="1"/>
          </p:nvPr>
        </p:nvSpPr>
        <p:spPr>
          <a:xfrm>
            <a:off x="1738593" y="39149419"/>
            <a:ext cx="16888203" cy="1217706"/>
          </a:xfrm>
        </p:spPr>
        <p:txBody>
          <a:bodyPr/>
          <a:lstStyle>
            <a:lvl1pPr marL="0" indent="0">
              <a:buNone/>
              <a:defRPr sz="6569">
                <a:solidFill>
                  <a:schemeClr val="bg1"/>
                </a:solidFill>
                <a:latin typeface="Minion Pro" panose="02040503050306020203" pitchFamily="18" charset="0"/>
              </a:defRPr>
            </a:lvl1pPr>
            <a:lvl2pPr>
              <a:defRPr sz="9287">
                <a:solidFill>
                  <a:schemeClr val="bg1"/>
                </a:solidFill>
                <a:latin typeface="Minion Pro" panose="02040503050306020203" pitchFamily="18" charset="0"/>
              </a:defRPr>
            </a:lvl2pPr>
            <a:lvl3pPr marL="600419" indent="0">
              <a:buNone/>
              <a:defRPr sz="9287">
                <a:solidFill>
                  <a:schemeClr val="bg1"/>
                </a:solidFill>
                <a:latin typeface="Minion Pro" panose="02040503050306020203" pitchFamily="18" charset="0"/>
              </a:defRPr>
            </a:lvl3pPr>
            <a:lvl4pPr marL="900630" indent="0">
              <a:buNone/>
              <a:defRPr sz="9287">
                <a:solidFill>
                  <a:schemeClr val="bg1"/>
                </a:solidFill>
                <a:latin typeface="Minion Pro" panose="02040503050306020203" pitchFamily="18" charset="0"/>
              </a:defRPr>
            </a:lvl4pPr>
            <a:lvl5pPr marL="1222282" indent="0">
              <a:buNone/>
              <a:defRPr sz="9287">
                <a:solidFill>
                  <a:schemeClr val="bg1"/>
                </a:solidFill>
                <a:latin typeface="Minion Pro" panose="02040503050306020203" pitchFamily="18" charset="0"/>
              </a:defRPr>
            </a:lvl5pPr>
          </a:lstStyle>
          <a:p>
            <a:pPr lvl="0"/>
            <a:r>
              <a:rPr lang="nl-NL" dirty="0" err="1"/>
              <a:t>This</a:t>
            </a:r>
            <a:r>
              <a:rPr lang="nl-NL" dirty="0"/>
              <a:t> is </a:t>
            </a:r>
            <a:r>
              <a:rPr lang="nl-NL" dirty="0" err="1"/>
              <a:t>the</a:t>
            </a:r>
            <a:r>
              <a:rPr lang="nl-NL" dirty="0"/>
              <a:t> </a:t>
            </a:r>
            <a:r>
              <a:rPr lang="nl-NL" dirty="0" err="1"/>
              <a:t>main</a:t>
            </a:r>
            <a:r>
              <a:rPr lang="nl-NL" dirty="0"/>
              <a:t> </a:t>
            </a:r>
            <a:r>
              <a:rPr lang="nl-NL" dirty="0" err="1"/>
              <a:t>message</a:t>
            </a:r>
            <a:r>
              <a:rPr lang="nl-NL" dirty="0"/>
              <a:t> / </a:t>
            </a:r>
            <a:r>
              <a:rPr lang="nl-NL" dirty="0" err="1"/>
              <a:t>conclusion</a:t>
            </a:r>
            <a:r>
              <a:rPr lang="nl-NL" dirty="0"/>
              <a:t> </a:t>
            </a:r>
            <a:r>
              <a:rPr lang="nl-NL" dirty="0" err="1"/>
              <a:t>you</a:t>
            </a:r>
            <a:r>
              <a:rPr lang="nl-NL" dirty="0"/>
              <a:t> want to share </a:t>
            </a:r>
            <a:r>
              <a:rPr lang="nl-NL" dirty="0" err="1"/>
              <a:t>with</a:t>
            </a:r>
            <a:r>
              <a:rPr lang="nl-NL" dirty="0"/>
              <a:t> </a:t>
            </a:r>
            <a:r>
              <a:rPr lang="nl-NL" dirty="0" err="1"/>
              <a:t>this</a:t>
            </a:r>
            <a:r>
              <a:rPr lang="nl-NL" dirty="0"/>
              <a:t> poster</a:t>
            </a:r>
          </a:p>
        </p:txBody>
      </p:sp>
      <p:sp>
        <p:nvSpPr>
          <p:cNvPr id="14" name="Tijdelijke aanduiding voor tekst 7">
            <a:extLst>
              <a:ext uri="{FF2B5EF4-FFF2-40B4-BE49-F238E27FC236}">
                <a16:creationId xmlns:a16="http://schemas.microsoft.com/office/drawing/2014/main" id="{F5F4831A-1780-1821-D2DB-F4AC602E1EC0}"/>
              </a:ext>
            </a:extLst>
          </p:cNvPr>
          <p:cNvSpPr>
            <a:spLocks noGrp="1"/>
          </p:cNvSpPr>
          <p:nvPr>
            <p:ph type="body" sz="quarter" idx="18" hasCustomPrompt="1"/>
          </p:nvPr>
        </p:nvSpPr>
        <p:spPr>
          <a:xfrm>
            <a:off x="36998257" y="41431792"/>
            <a:ext cx="9652549" cy="477631"/>
          </a:xfrm>
        </p:spPr>
        <p:txBody>
          <a:bodyPr anchor="b" anchorCtr="0"/>
          <a:lstStyle>
            <a:lvl1pPr marL="0" indent="0" algn="r">
              <a:buNone/>
              <a:defRPr sz="2508">
                <a:solidFill>
                  <a:schemeClr val="bg1"/>
                </a:solidFill>
                <a:latin typeface="+mn-lt"/>
                <a:cs typeface="Arial" panose="020B0604020202020204" pitchFamily="34" charset="0"/>
              </a:defRPr>
            </a:lvl1pPr>
            <a:lvl2pPr>
              <a:defRPr sz="9287">
                <a:solidFill>
                  <a:schemeClr val="bg1"/>
                </a:solidFill>
                <a:latin typeface="Minion Pro" panose="02040503050306020203" pitchFamily="18" charset="0"/>
              </a:defRPr>
            </a:lvl2pPr>
            <a:lvl3pPr marL="600419" indent="0">
              <a:buNone/>
              <a:defRPr sz="9287">
                <a:solidFill>
                  <a:schemeClr val="bg1"/>
                </a:solidFill>
                <a:latin typeface="Minion Pro" panose="02040503050306020203" pitchFamily="18" charset="0"/>
              </a:defRPr>
            </a:lvl3pPr>
            <a:lvl4pPr marL="900630" indent="0">
              <a:buNone/>
              <a:defRPr sz="9287">
                <a:solidFill>
                  <a:schemeClr val="bg1"/>
                </a:solidFill>
                <a:latin typeface="Minion Pro" panose="02040503050306020203" pitchFamily="18" charset="0"/>
              </a:defRPr>
            </a:lvl4pPr>
            <a:lvl5pPr marL="1222282" indent="0">
              <a:buNone/>
              <a:defRPr sz="9287">
                <a:solidFill>
                  <a:schemeClr val="bg1"/>
                </a:solidFill>
                <a:latin typeface="Minion Pro" panose="02040503050306020203" pitchFamily="18" charset="0"/>
              </a:defRPr>
            </a:lvl5pPr>
          </a:lstStyle>
          <a:p>
            <a:pPr lvl="0"/>
            <a:r>
              <a:rPr lang="nl-NL" dirty="0" err="1"/>
              <a:t>Contacts</a:t>
            </a:r>
            <a:endParaRPr lang="nl-NL" dirty="0"/>
          </a:p>
        </p:txBody>
      </p:sp>
      <p:sp>
        <p:nvSpPr>
          <p:cNvPr id="15" name="Tijdelijke aanduiding voor tekst 6">
            <a:extLst>
              <a:ext uri="{FF2B5EF4-FFF2-40B4-BE49-F238E27FC236}">
                <a16:creationId xmlns:a16="http://schemas.microsoft.com/office/drawing/2014/main" id="{31950129-D4C3-5804-A8BF-394210996170}"/>
              </a:ext>
            </a:extLst>
          </p:cNvPr>
          <p:cNvSpPr>
            <a:spLocks noGrp="1"/>
          </p:cNvSpPr>
          <p:nvPr>
            <p:ph type="body" sz="quarter" idx="19"/>
          </p:nvPr>
        </p:nvSpPr>
        <p:spPr>
          <a:xfrm>
            <a:off x="1751301" y="8859405"/>
            <a:ext cx="10662740" cy="2683363"/>
          </a:xfrm>
        </p:spPr>
        <p:txBody>
          <a:bodyPr>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vl6pPr>
              <a:defRPr/>
            </a:lvl6pPr>
            <a:lvl7pPr>
              <a:defRPr/>
            </a:lvl7pPr>
            <a:lvl8pPr>
              <a:defRPr/>
            </a:lvl8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6" name="Tijdelijke aanduiding voor tekst 6">
            <a:extLst>
              <a:ext uri="{FF2B5EF4-FFF2-40B4-BE49-F238E27FC236}">
                <a16:creationId xmlns:a16="http://schemas.microsoft.com/office/drawing/2014/main" id="{686A6D08-BC84-429F-2B76-D173C2E40C0F}"/>
              </a:ext>
            </a:extLst>
          </p:cNvPr>
          <p:cNvSpPr>
            <a:spLocks noGrp="1"/>
          </p:cNvSpPr>
          <p:nvPr>
            <p:ph type="body" sz="quarter" idx="20"/>
          </p:nvPr>
        </p:nvSpPr>
        <p:spPr>
          <a:xfrm>
            <a:off x="14079294" y="8858980"/>
            <a:ext cx="10662740" cy="2683363"/>
          </a:xfrm>
        </p:spPr>
        <p:txBody>
          <a:bodyPr>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7" name="Tijdelijke aanduiding voor tekst 6">
            <a:extLst>
              <a:ext uri="{FF2B5EF4-FFF2-40B4-BE49-F238E27FC236}">
                <a16:creationId xmlns:a16="http://schemas.microsoft.com/office/drawing/2014/main" id="{8DC0AD22-5C83-1AA4-A948-07E9D44AC387}"/>
              </a:ext>
            </a:extLst>
          </p:cNvPr>
          <p:cNvSpPr>
            <a:spLocks noGrp="1"/>
          </p:cNvSpPr>
          <p:nvPr>
            <p:ph type="body" sz="quarter" idx="21"/>
          </p:nvPr>
        </p:nvSpPr>
        <p:spPr>
          <a:xfrm>
            <a:off x="26407287" y="8858980"/>
            <a:ext cx="10662740" cy="2683363"/>
          </a:xfrm>
        </p:spPr>
        <p:txBody>
          <a:bodyPr>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8" name="Tijdelijke aanduiding voor tekst 6">
            <a:extLst>
              <a:ext uri="{FF2B5EF4-FFF2-40B4-BE49-F238E27FC236}">
                <a16:creationId xmlns:a16="http://schemas.microsoft.com/office/drawing/2014/main" id="{27C2697F-D944-B3B6-5EAE-14CACE0C48D8}"/>
              </a:ext>
            </a:extLst>
          </p:cNvPr>
          <p:cNvSpPr>
            <a:spLocks noGrp="1"/>
          </p:cNvSpPr>
          <p:nvPr>
            <p:ph type="body" sz="quarter" idx="22"/>
          </p:nvPr>
        </p:nvSpPr>
        <p:spPr>
          <a:xfrm>
            <a:off x="38719342" y="34366164"/>
            <a:ext cx="10662740" cy="2683363"/>
          </a:xfrm>
        </p:spPr>
        <p:txBody>
          <a:bodyPr anchor="b" anchorCtr="0">
            <a:spAutoFit/>
          </a:bodyPr>
          <a:lstStyle>
            <a:lvl1pPr marL="0" indent="0">
              <a:lnSpc>
                <a:spcPts val="4299"/>
              </a:lnSpc>
              <a:spcBef>
                <a:spcPts val="0"/>
              </a:spcBef>
              <a:buNone/>
              <a:defRPr sz="2508"/>
            </a:lvl1pPr>
            <a:lvl2pPr marL="313610" indent="0">
              <a:lnSpc>
                <a:spcPts val="4299"/>
              </a:lnSpc>
              <a:spcBef>
                <a:spcPts val="0"/>
              </a:spcBef>
              <a:buNone/>
              <a:defRPr sz="2508"/>
            </a:lvl2pPr>
            <a:lvl3pPr marL="600420" indent="0">
              <a:lnSpc>
                <a:spcPts val="4299"/>
              </a:lnSpc>
              <a:spcBef>
                <a:spcPts val="0"/>
              </a:spcBef>
              <a:buNone/>
              <a:defRPr sz="2508"/>
            </a:lvl3pPr>
            <a:lvl4pPr marL="900630" indent="0">
              <a:lnSpc>
                <a:spcPts val="4299"/>
              </a:lnSpc>
              <a:spcBef>
                <a:spcPts val="0"/>
              </a:spcBef>
              <a:buNone/>
              <a:defRPr sz="2508"/>
            </a:lvl4pPr>
            <a:lvl5pPr marL="1222281" indent="0">
              <a:lnSpc>
                <a:spcPts val="4299"/>
              </a:lnSpc>
              <a:spcBef>
                <a:spcPts val="0"/>
              </a:spcBef>
              <a:buNone/>
              <a:defRPr sz="2508"/>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9" name="Tijdelijke aanduiding voor tekst 6">
            <a:extLst>
              <a:ext uri="{FF2B5EF4-FFF2-40B4-BE49-F238E27FC236}">
                <a16:creationId xmlns:a16="http://schemas.microsoft.com/office/drawing/2014/main" id="{24242266-DAB1-B8D7-AC19-F2678E50B0E5}"/>
              </a:ext>
            </a:extLst>
          </p:cNvPr>
          <p:cNvSpPr>
            <a:spLocks noGrp="1"/>
          </p:cNvSpPr>
          <p:nvPr>
            <p:ph type="body" sz="quarter" idx="23" hasCustomPrompt="1"/>
          </p:nvPr>
        </p:nvSpPr>
        <p:spPr>
          <a:xfrm>
            <a:off x="1738592" y="36828199"/>
            <a:ext cx="10693195" cy="183768"/>
          </a:xfrm>
        </p:spPr>
        <p:txBody>
          <a:bodyPr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
        <p:nvSpPr>
          <p:cNvPr id="20" name="Tijdelijke aanduiding voor tekst 6">
            <a:extLst>
              <a:ext uri="{FF2B5EF4-FFF2-40B4-BE49-F238E27FC236}">
                <a16:creationId xmlns:a16="http://schemas.microsoft.com/office/drawing/2014/main" id="{72242BCF-EDB6-2783-5F10-B9BF373811CF}"/>
              </a:ext>
            </a:extLst>
          </p:cNvPr>
          <p:cNvSpPr>
            <a:spLocks noGrp="1"/>
          </p:cNvSpPr>
          <p:nvPr>
            <p:ph type="body" sz="quarter" idx="24" hasCustomPrompt="1"/>
          </p:nvPr>
        </p:nvSpPr>
        <p:spPr>
          <a:xfrm>
            <a:off x="14035766" y="36828199"/>
            <a:ext cx="10693195" cy="183768"/>
          </a:xfrm>
        </p:spPr>
        <p:txBody>
          <a:bodyPr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
        <p:nvSpPr>
          <p:cNvPr id="21" name="Tijdelijke aanduiding voor tekst 6">
            <a:extLst>
              <a:ext uri="{FF2B5EF4-FFF2-40B4-BE49-F238E27FC236}">
                <a16:creationId xmlns:a16="http://schemas.microsoft.com/office/drawing/2014/main" id="{12B8DBBC-5CD6-FF19-B3A3-6E8C6D0C0DE0}"/>
              </a:ext>
            </a:extLst>
          </p:cNvPr>
          <p:cNvSpPr>
            <a:spLocks noGrp="1"/>
          </p:cNvSpPr>
          <p:nvPr>
            <p:ph type="body" sz="quarter" idx="25" hasCustomPrompt="1"/>
          </p:nvPr>
        </p:nvSpPr>
        <p:spPr>
          <a:xfrm>
            <a:off x="26420154" y="36828199"/>
            <a:ext cx="10577541" cy="183768"/>
          </a:xfrm>
        </p:spPr>
        <p:txBody>
          <a:bodyPr wrap="square"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
        <p:nvSpPr>
          <p:cNvPr id="22" name="Tijdelijke aanduiding voor tekst 6">
            <a:extLst>
              <a:ext uri="{FF2B5EF4-FFF2-40B4-BE49-F238E27FC236}">
                <a16:creationId xmlns:a16="http://schemas.microsoft.com/office/drawing/2014/main" id="{F75DC805-C446-0DB7-2B40-3B7BB99122A7}"/>
              </a:ext>
            </a:extLst>
          </p:cNvPr>
          <p:cNvSpPr>
            <a:spLocks noGrp="1"/>
          </p:cNvSpPr>
          <p:nvPr>
            <p:ph type="body" sz="quarter" idx="26" hasCustomPrompt="1"/>
          </p:nvPr>
        </p:nvSpPr>
        <p:spPr>
          <a:xfrm>
            <a:off x="38765735" y="18494463"/>
            <a:ext cx="10693195" cy="183768"/>
          </a:xfrm>
        </p:spPr>
        <p:txBody>
          <a:bodyPr anchor="b" anchorCtr="0">
            <a:spAutoFit/>
          </a:bodyPr>
          <a:lstStyle>
            <a:lvl1pPr marL="0" indent="0">
              <a:lnSpc>
                <a:spcPct val="100000"/>
              </a:lnSpc>
              <a:spcBef>
                <a:spcPts val="0"/>
              </a:spcBef>
              <a:buNone/>
              <a:defRPr sz="1194"/>
            </a:lvl1pPr>
            <a:lvl2pPr marL="313610" indent="0">
              <a:lnSpc>
                <a:spcPct val="100000"/>
              </a:lnSpc>
              <a:spcBef>
                <a:spcPts val="0"/>
              </a:spcBef>
              <a:buNone/>
              <a:defRPr sz="1194"/>
            </a:lvl2pPr>
            <a:lvl3pPr marL="600420" indent="0">
              <a:lnSpc>
                <a:spcPct val="100000"/>
              </a:lnSpc>
              <a:spcBef>
                <a:spcPts val="0"/>
              </a:spcBef>
              <a:buNone/>
              <a:defRPr sz="1194"/>
            </a:lvl3pPr>
            <a:lvl4pPr marL="900630" indent="0">
              <a:lnSpc>
                <a:spcPct val="100000"/>
              </a:lnSpc>
              <a:spcBef>
                <a:spcPts val="0"/>
              </a:spcBef>
              <a:buNone/>
              <a:defRPr sz="1194"/>
            </a:lvl4pPr>
            <a:lvl5pPr marL="1222281" indent="0">
              <a:lnSpc>
                <a:spcPct val="100000"/>
              </a:lnSpc>
              <a:spcBef>
                <a:spcPts val="0"/>
              </a:spcBef>
              <a:buNone/>
              <a:defRPr sz="1194"/>
            </a:lvl5pPr>
          </a:lstStyle>
          <a:p>
            <a:pPr lvl="0"/>
            <a:r>
              <a:rPr lang="nl-NL" dirty="0" err="1"/>
              <a:t>Caption</a:t>
            </a:r>
            <a:endParaRPr lang="nl-NL" dirty="0"/>
          </a:p>
        </p:txBody>
      </p:sp>
    </p:spTree>
    <p:extLst>
      <p:ext uri="{BB962C8B-B14F-4D97-AF65-F5344CB8AC3E}">
        <p14:creationId xmlns:p14="http://schemas.microsoft.com/office/powerpoint/2010/main" val="2892318638"/>
      </p:ext>
    </p:extLst>
  </p:cSld>
  <p:clrMapOvr>
    <a:masterClrMapping/>
  </p:clrMapOvr>
  <p:extLst>
    <p:ext uri="{DCECCB84-F9BA-43D5-87BE-67443E8EF086}">
      <p15:sldGuideLst xmlns:p15="http://schemas.microsoft.com/office/powerpoint/2012/main">
        <p15:guide id="1" pos="109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34051" y="7070108"/>
            <a:ext cx="43452574" cy="15040222"/>
          </a:xfrm>
        </p:spPr>
        <p:txBody>
          <a:bodyPr anchor="b"/>
          <a:lstStyle>
            <a:lvl1pPr algn="ctr">
              <a:defRPr sz="33544"/>
            </a:lvl1pPr>
          </a:lstStyle>
          <a:p>
            <a:r>
              <a:rPr lang="en-US"/>
              <a:t>Click to edit Master title style</a:t>
            </a:r>
            <a:endParaRPr lang="en-US" dirty="0"/>
          </a:p>
        </p:txBody>
      </p:sp>
      <p:sp>
        <p:nvSpPr>
          <p:cNvPr id="3" name="Subtitle 2"/>
          <p:cNvSpPr>
            <a:spLocks noGrp="1"/>
          </p:cNvSpPr>
          <p:nvPr>
            <p:ph type="subTitle" idx="1"/>
          </p:nvPr>
        </p:nvSpPr>
        <p:spPr>
          <a:xfrm>
            <a:off x="6390085" y="22690338"/>
            <a:ext cx="38340506" cy="10430151"/>
          </a:xfrm>
        </p:spPr>
        <p:txBody>
          <a:bodyPr/>
          <a:lstStyle>
            <a:lvl1pPr marL="0" indent="0" algn="ctr">
              <a:buNone/>
              <a:defRPr sz="13417"/>
            </a:lvl1pPr>
            <a:lvl2pPr marL="2556022" indent="0" algn="ctr">
              <a:buNone/>
              <a:defRPr sz="11181"/>
            </a:lvl2pPr>
            <a:lvl3pPr marL="5112045" indent="0" algn="ctr">
              <a:buNone/>
              <a:defRPr sz="10063"/>
            </a:lvl3pPr>
            <a:lvl4pPr marL="7668067" indent="0" algn="ctr">
              <a:buNone/>
              <a:defRPr sz="8945"/>
            </a:lvl4pPr>
            <a:lvl5pPr marL="10224089" indent="0" algn="ctr">
              <a:buNone/>
              <a:defRPr sz="8945"/>
            </a:lvl5pPr>
            <a:lvl6pPr marL="12780112" indent="0" algn="ctr">
              <a:buNone/>
              <a:defRPr sz="8945"/>
            </a:lvl6pPr>
            <a:lvl7pPr marL="15336134" indent="0" algn="ctr">
              <a:buNone/>
              <a:defRPr sz="8945"/>
            </a:lvl7pPr>
            <a:lvl8pPr marL="17892156" indent="0" algn="ctr">
              <a:buNone/>
              <a:defRPr sz="8945"/>
            </a:lvl8pPr>
            <a:lvl9pPr marL="20448179" indent="0" algn="ctr">
              <a:buNone/>
              <a:defRPr sz="8945"/>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17844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960193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87924" y="10770172"/>
            <a:ext cx="44091582" cy="17970262"/>
          </a:xfrm>
        </p:spPr>
        <p:txBody>
          <a:bodyPr anchor="b"/>
          <a:lstStyle>
            <a:lvl1pPr>
              <a:defRPr sz="33544"/>
            </a:lvl1pPr>
          </a:lstStyle>
          <a:p>
            <a:r>
              <a:rPr lang="en-US"/>
              <a:t>Click to edit Master title style</a:t>
            </a:r>
            <a:endParaRPr lang="en-US" dirty="0"/>
          </a:p>
        </p:txBody>
      </p:sp>
      <p:sp>
        <p:nvSpPr>
          <p:cNvPr id="3" name="Text Placeholder 2"/>
          <p:cNvSpPr>
            <a:spLocks noGrp="1"/>
          </p:cNvSpPr>
          <p:nvPr>
            <p:ph type="body" idx="1"/>
          </p:nvPr>
        </p:nvSpPr>
        <p:spPr>
          <a:xfrm>
            <a:off x="3487924" y="28910440"/>
            <a:ext cx="44091582" cy="9450136"/>
          </a:xfrm>
        </p:spPr>
        <p:txBody>
          <a:bodyPr/>
          <a:lstStyle>
            <a:lvl1pPr marL="0" indent="0">
              <a:buNone/>
              <a:defRPr sz="13417">
                <a:solidFill>
                  <a:schemeClr val="tx1"/>
                </a:solidFill>
              </a:defRPr>
            </a:lvl1pPr>
            <a:lvl2pPr marL="2556022" indent="0">
              <a:buNone/>
              <a:defRPr sz="11181">
                <a:solidFill>
                  <a:schemeClr val="tx1">
                    <a:tint val="75000"/>
                  </a:schemeClr>
                </a:solidFill>
              </a:defRPr>
            </a:lvl2pPr>
            <a:lvl3pPr marL="5112045" indent="0">
              <a:buNone/>
              <a:defRPr sz="10063">
                <a:solidFill>
                  <a:schemeClr val="tx1">
                    <a:tint val="75000"/>
                  </a:schemeClr>
                </a:solidFill>
              </a:defRPr>
            </a:lvl3pPr>
            <a:lvl4pPr marL="7668067" indent="0">
              <a:buNone/>
              <a:defRPr sz="8945">
                <a:solidFill>
                  <a:schemeClr val="tx1">
                    <a:tint val="75000"/>
                  </a:schemeClr>
                </a:solidFill>
              </a:defRPr>
            </a:lvl4pPr>
            <a:lvl5pPr marL="10224089" indent="0">
              <a:buNone/>
              <a:defRPr sz="8945">
                <a:solidFill>
                  <a:schemeClr val="tx1">
                    <a:tint val="75000"/>
                  </a:schemeClr>
                </a:solidFill>
              </a:defRPr>
            </a:lvl5pPr>
            <a:lvl6pPr marL="12780112" indent="0">
              <a:buNone/>
              <a:defRPr sz="8945">
                <a:solidFill>
                  <a:schemeClr val="tx1">
                    <a:tint val="75000"/>
                  </a:schemeClr>
                </a:solidFill>
              </a:defRPr>
            </a:lvl6pPr>
            <a:lvl7pPr marL="15336134" indent="0">
              <a:buNone/>
              <a:defRPr sz="8945">
                <a:solidFill>
                  <a:schemeClr val="tx1">
                    <a:tint val="75000"/>
                  </a:schemeClr>
                </a:solidFill>
              </a:defRPr>
            </a:lvl7pPr>
            <a:lvl8pPr marL="17892156" indent="0">
              <a:buNone/>
              <a:defRPr sz="8945">
                <a:solidFill>
                  <a:schemeClr val="tx1">
                    <a:tint val="75000"/>
                  </a:schemeClr>
                </a:solidFill>
              </a:defRPr>
            </a:lvl8pPr>
            <a:lvl9pPr marL="20448179" indent="0">
              <a:buNone/>
              <a:defRPr sz="89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10/28/2025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2897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514546" y="11500170"/>
            <a:ext cx="21726287"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5879842" y="11500170"/>
            <a:ext cx="21726287" cy="27410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5633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521205" y="2300044"/>
            <a:ext cx="44091582" cy="8350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3521211" y="10590160"/>
            <a:ext cx="21626438" cy="5190073"/>
          </a:xfrm>
        </p:spPr>
        <p:txBody>
          <a:bodyPr anchor="b"/>
          <a:lstStyle>
            <a:lvl1pPr marL="0" indent="0">
              <a:buNone/>
              <a:defRPr sz="13417" b="1"/>
            </a:lvl1pPr>
            <a:lvl2pPr marL="2556022" indent="0">
              <a:buNone/>
              <a:defRPr sz="11181" b="1"/>
            </a:lvl2pPr>
            <a:lvl3pPr marL="5112045" indent="0">
              <a:buNone/>
              <a:defRPr sz="10063" b="1"/>
            </a:lvl3pPr>
            <a:lvl4pPr marL="7668067" indent="0">
              <a:buNone/>
              <a:defRPr sz="8945" b="1"/>
            </a:lvl4pPr>
            <a:lvl5pPr marL="10224089" indent="0">
              <a:buNone/>
              <a:defRPr sz="8945" b="1"/>
            </a:lvl5pPr>
            <a:lvl6pPr marL="12780112" indent="0">
              <a:buNone/>
              <a:defRPr sz="8945" b="1"/>
            </a:lvl6pPr>
            <a:lvl7pPr marL="15336134" indent="0">
              <a:buNone/>
              <a:defRPr sz="8945" b="1"/>
            </a:lvl7pPr>
            <a:lvl8pPr marL="17892156" indent="0">
              <a:buNone/>
              <a:defRPr sz="8945" b="1"/>
            </a:lvl8pPr>
            <a:lvl9pPr marL="20448179" indent="0">
              <a:buNone/>
              <a:defRPr sz="8945" b="1"/>
            </a:lvl9pPr>
          </a:lstStyle>
          <a:p>
            <a:pPr lvl="0"/>
            <a:r>
              <a:rPr lang="en-US"/>
              <a:t>Click to edit Master text styles</a:t>
            </a:r>
          </a:p>
        </p:txBody>
      </p:sp>
      <p:sp>
        <p:nvSpPr>
          <p:cNvPr id="4" name="Content Placeholder 3"/>
          <p:cNvSpPr>
            <a:spLocks noGrp="1"/>
          </p:cNvSpPr>
          <p:nvPr>
            <p:ph sz="half" idx="2"/>
          </p:nvPr>
        </p:nvSpPr>
        <p:spPr>
          <a:xfrm>
            <a:off x="3521211" y="15780233"/>
            <a:ext cx="21626438"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5879845" y="10590160"/>
            <a:ext cx="21732945" cy="5190073"/>
          </a:xfrm>
        </p:spPr>
        <p:txBody>
          <a:bodyPr anchor="b"/>
          <a:lstStyle>
            <a:lvl1pPr marL="0" indent="0">
              <a:buNone/>
              <a:defRPr sz="13417" b="1"/>
            </a:lvl1pPr>
            <a:lvl2pPr marL="2556022" indent="0">
              <a:buNone/>
              <a:defRPr sz="11181" b="1"/>
            </a:lvl2pPr>
            <a:lvl3pPr marL="5112045" indent="0">
              <a:buNone/>
              <a:defRPr sz="10063" b="1"/>
            </a:lvl3pPr>
            <a:lvl4pPr marL="7668067" indent="0">
              <a:buNone/>
              <a:defRPr sz="8945" b="1"/>
            </a:lvl4pPr>
            <a:lvl5pPr marL="10224089" indent="0">
              <a:buNone/>
              <a:defRPr sz="8945" b="1"/>
            </a:lvl5pPr>
            <a:lvl6pPr marL="12780112" indent="0">
              <a:buNone/>
              <a:defRPr sz="8945" b="1"/>
            </a:lvl6pPr>
            <a:lvl7pPr marL="15336134" indent="0">
              <a:buNone/>
              <a:defRPr sz="8945" b="1"/>
            </a:lvl7pPr>
            <a:lvl8pPr marL="17892156" indent="0">
              <a:buNone/>
              <a:defRPr sz="8945" b="1"/>
            </a:lvl8pPr>
            <a:lvl9pPr marL="20448179" indent="0">
              <a:buNone/>
              <a:defRPr sz="8945" b="1"/>
            </a:lvl9pPr>
          </a:lstStyle>
          <a:p>
            <a:pPr lvl="0"/>
            <a:r>
              <a:rPr lang="en-US"/>
              <a:t>Click to edit Master text styles</a:t>
            </a:r>
          </a:p>
        </p:txBody>
      </p:sp>
      <p:sp>
        <p:nvSpPr>
          <p:cNvPr id="6" name="Content Placeholder 5"/>
          <p:cNvSpPr>
            <a:spLocks noGrp="1"/>
          </p:cNvSpPr>
          <p:nvPr>
            <p:ph sz="quarter" idx="4"/>
          </p:nvPr>
        </p:nvSpPr>
        <p:spPr>
          <a:xfrm>
            <a:off x="25879845" y="15780233"/>
            <a:ext cx="21732945" cy="23210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10/28/2025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8677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10/28/2025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44911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10/28/2025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23165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1205" y="2880042"/>
            <a:ext cx="16487748" cy="10080149"/>
          </a:xfrm>
        </p:spPr>
        <p:txBody>
          <a:bodyPr anchor="b"/>
          <a:lstStyle>
            <a:lvl1pPr>
              <a:defRPr sz="17890"/>
            </a:lvl1pPr>
          </a:lstStyle>
          <a:p>
            <a:r>
              <a:rPr lang="en-US"/>
              <a:t>Click to edit Master title style</a:t>
            </a:r>
            <a:endParaRPr lang="en-US" dirty="0"/>
          </a:p>
        </p:txBody>
      </p:sp>
      <p:sp>
        <p:nvSpPr>
          <p:cNvPr id="3" name="Content Placeholder 2"/>
          <p:cNvSpPr>
            <a:spLocks noGrp="1"/>
          </p:cNvSpPr>
          <p:nvPr>
            <p:ph idx="1"/>
          </p:nvPr>
        </p:nvSpPr>
        <p:spPr>
          <a:xfrm>
            <a:off x="21732945" y="6220102"/>
            <a:ext cx="25879842" cy="30700453"/>
          </a:xfrm>
        </p:spPr>
        <p:txBody>
          <a:bodyPr/>
          <a:lstStyle>
            <a:lvl1pPr>
              <a:defRPr sz="17890"/>
            </a:lvl1pPr>
            <a:lvl2pPr>
              <a:defRPr sz="15654"/>
            </a:lvl2pPr>
            <a:lvl3pPr>
              <a:defRPr sz="13417"/>
            </a:lvl3pPr>
            <a:lvl4pPr>
              <a:defRPr sz="11181"/>
            </a:lvl4pPr>
            <a:lvl5pPr>
              <a:defRPr sz="11181"/>
            </a:lvl5pPr>
            <a:lvl6pPr>
              <a:defRPr sz="11181"/>
            </a:lvl6pPr>
            <a:lvl7pPr>
              <a:defRPr sz="11181"/>
            </a:lvl7pPr>
            <a:lvl8pPr>
              <a:defRPr sz="11181"/>
            </a:lvl8pPr>
            <a:lvl9pPr>
              <a:defRPr sz="1118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521205" y="12960191"/>
            <a:ext cx="16487748" cy="24010358"/>
          </a:xfrm>
        </p:spPr>
        <p:txBody>
          <a:bodyPr/>
          <a:lstStyle>
            <a:lvl1pPr marL="0" indent="0">
              <a:buNone/>
              <a:defRPr sz="8945"/>
            </a:lvl1pPr>
            <a:lvl2pPr marL="2556022" indent="0">
              <a:buNone/>
              <a:defRPr sz="7827"/>
            </a:lvl2pPr>
            <a:lvl3pPr marL="5112045" indent="0">
              <a:buNone/>
              <a:defRPr sz="6709"/>
            </a:lvl3pPr>
            <a:lvl4pPr marL="7668067" indent="0">
              <a:buNone/>
              <a:defRPr sz="5591"/>
            </a:lvl4pPr>
            <a:lvl5pPr marL="10224089" indent="0">
              <a:buNone/>
              <a:defRPr sz="5591"/>
            </a:lvl5pPr>
            <a:lvl6pPr marL="12780112" indent="0">
              <a:buNone/>
              <a:defRPr sz="5591"/>
            </a:lvl6pPr>
            <a:lvl7pPr marL="15336134" indent="0">
              <a:buNone/>
              <a:defRPr sz="5591"/>
            </a:lvl7pPr>
            <a:lvl8pPr marL="17892156" indent="0">
              <a:buNone/>
              <a:defRPr sz="5591"/>
            </a:lvl8pPr>
            <a:lvl9pPr marL="20448179" indent="0">
              <a:buNone/>
              <a:defRPr sz="5591"/>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10/28/2025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1540849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9210ECEC-97D7-5873-3CFF-DD9E780BB692}"/>
              </a:ext>
            </a:extLst>
          </p:cNvPr>
          <p:cNvSpPr>
            <a:spLocks noGrp="1"/>
          </p:cNvSpPr>
          <p:nvPr>
            <p:ph type="title"/>
          </p:nvPr>
        </p:nvSpPr>
        <p:spPr>
          <a:xfrm>
            <a:off x="3515104" y="2299232"/>
            <a:ext cx="44090468" cy="3580268"/>
          </a:xfrm>
          <a:prstGeom prst="rect">
            <a:avLst/>
          </a:prstGeom>
        </p:spPr>
        <p:txBody>
          <a:bodyPr vert="horz" lIns="0" tIns="0" rIns="0" bIns="0" rtlCol="0" anchor="t" anchorCtr="0">
            <a:no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ACA3CF4F-BB05-D473-1D24-C91C6A1918AF}"/>
              </a:ext>
            </a:extLst>
          </p:cNvPr>
          <p:cNvSpPr>
            <a:spLocks noGrp="1"/>
          </p:cNvSpPr>
          <p:nvPr>
            <p:ph type="body" idx="1"/>
          </p:nvPr>
        </p:nvSpPr>
        <p:spPr>
          <a:xfrm>
            <a:off x="3515104" y="11500689"/>
            <a:ext cx="44090468" cy="2689519"/>
          </a:xfrm>
          <a:prstGeom prst="rect">
            <a:avLst/>
          </a:prstGeom>
        </p:spPr>
        <p:txBody>
          <a:bodyPr vert="horz" lIns="0" tIns="0" rIns="0" bIns="0" rtlCol="0">
            <a:spAutoFit/>
          </a:body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Tree>
    <p:extLst>
      <p:ext uri="{BB962C8B-B14F-4D97-AF65-F5344CB8AC3E}">
        <p14:creationId xmlns:p14="http://schemas.microsoft.com/office/powerpoint/2010/main" val="3594783828"/>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1092068" rtl="0" eaLnBrk="1" latinLnBrk="0" hangingPunct="1">
        <a:lnSpc>
          <a:spcPct val="100000"/>
        </a:lnSpc>
        <a:spcBef>
          <a:spcPct val="0"/>
        </a:spcBef>
        <a:buNone/>
        <a:defRPr sz="5374" b="1" kern="1200">
          <a:solidFill>
            <a:srgbClr val="FF0000"/>
          </a:solidFill>
          <a:latin typeface="+mj-lt"/>
          <a:ea typeface="+mj-ea"/>
          <a:cs typeface="+mj-cs"/>
        </a:defRPr>
      </a:lvl1pPr>
    </p:titleStyle>
    <p:bodyStyle>
      <a:lvl1pPr marL="273017" indent="-273017" algn="l" defTabSz="1092068" rtl="0" eaLnBrk="1" latinLnBrk="0" hangingPunct="1">
        <a:lnSpc>
          <a:spcPts val="4299"/>
        </a:lnSpc>
        <a:spcBef>
          <a:spcPts val="0"/>
        </a:spcBef>
        <a:buFont typeface="Arial" panose="020B0604020202020204" pitchFamily="34" charset="0"/>
        <a:buChar char="•"/>
        <a:defRPr sz="2747" kern="1200">
          <a:solidFill>
            <a:schemeClr val="tx1"/>
          </a:solidFill>
          <a:latin typeface="+mn-lt"/>
          <a:ea typeface="+mn-ea"/>
          <a:cs typeface="+mn-cs"/>
        </a:defRPr>
      </a:lvl1pPr>
      <a:lvl2pPr marL="819051" indent="-273017" algn="l" defTabSz="1092068" rtl="0" eaLnBrk="1" latinLnBrk="0" hangingPunct="1">
        <a:lnSpc>
          <a:spcPts val="4299"/>
        </a:lnSpc>
        <a:spcBef>
          <a:spcPts val="0"/>
        </a:spcBef>
        <a:buFont typeface="Arial" panose="020B0604020202020204" pitchFamily="34" charset="0"/>
        <a:buChar char="•"/>
        <a:defRPr sz="2747" kern="1200">
          <a:solidFill>
            <a:schemeClr val="tx1"/>
          </a:solidFill>
          <a:latin typeface="+mn-lt"/>
          <a:ea typeface="+mn-ea"/>
          <a:cs typeface="+mn-cs"/>
        </a:defRPr>
      </a:lvl2pPr>
      <a:lvl3pPr marL="1365085" indent="-273017" algn="l" defTabSz="1092068" rtl="0" eaLnBrk="1" latinLnBrk="0" hangingPunct="1">
        <a:lnSpc>
          <a:spcPts val="4299"/>
        </a:lnSpc>
        <a:spcBef>
          <a:spcPts val="0"/>
        </a:spcBef>
        <a:buFont typeface="Arial" panose="020B0604020202020204" pitchFamily="34" charset="0"/>
        <a:buChar char="•"/>
        <a:defRPr sz="2747" kern="1200">
          <a:solidFill>
            <a:schemeClr val="tx1"/>
          </a:solidFill>
          <a:latin typeface="+mn-lt"/>
          <a:ea typeface="+mn-ea"/>
          <a:cs typeface="+mn-cs"/>
        </a:defRPr>
      </a:lvl3pPr>
      <a:lvl4pPr marL="1911119" indent="-273017" algn="l" defTabSz="1092068" rtl="0" eaLnBrk="1" latinLnBrk="0" hangingPunct="1">
        <a:lnSpc>
          <a:spcPts val="4299"/>
        </a:lnSpc>
        <a:spcBef>
          <a:spcPts val="0"/>
        </a:spcBef>
        <a:buFont typeface="Arial" panose="020B0604020202020204" pitchFamily="34" charset="0"/>
        <a:buChar char="•"/>
        <a:defRPr sz="2747" kern="1200">
          <a:solidFill>
            <a:schemeClr val="tx1"/>
          </a:solidFill>
          <a:latin typeface="+mn-lt"/>
          <a:ea typeface="+mn-ea"/>
          <a:cs typeface="+mn-cs"/>
        </a:defRPr>
      </a:lvl4pPr>
      <a:lvl5pPr marL="2457153" indent="-273017" algn="l" defTabSz="1092068" rtl="0" eaLnBrk="1" latinLnBrk="0" hangingPunct="1">
        <a:lnSpc>
          <a:spcPts val="4299"/>
        </a:lnSpc>
        <a:spcBef>
          <a:spcPts val="0"/>
        </a:spcBef>
        <a:buFont typeface="Arial" panose="020B0604020202020204" pitchFamily="34" charset="0"/>
        <a:buChar char="•"/>
        <a:defRPr sz="2747" kern="1200">
          <a:solidFill>
            <a:schemeClr val="tx1"/>
          </a:solidFill>
          <a:latin typeface="+mn-lt"/>
          <a:ea typeface="+mn-ea"/>
          <a:cs typeface="+mn-cs"/>
        </a:defRPr>
      </a:lvl5pPr>
      <a:lvl6pPr marL="3003187" indent="-273017" algn="l" defTabSz="1092068" rtl="0" eaLnBrk="1" latinLnBrk="0" hangingPunct="1">
        <a:lnSpc>
          <a:spcPct val="90000"/>
        </a:lnSpc>
        <a:spcBef>
          <a:spcPts val="597"/>
        </a:spcBef>
        <a:buFont typeface="Arial" panose="020B0604020202020204" pitchFamily="34" charset="0"/>
        <a:buChar char="•"/>
        <a:defRPr sz="2150" kern="1200">
          <a:solidFill>
            <a:schemeClr val="tx1"/>
          </a:solidFill>
          <a:latin typeface="+mn-lt"/>
          <a:ea typeface="+mn-ea"/>
          <a:cs typeface="+mn-cs"/>
        </a:defRPr>
      </a:lvl6pPr>
      <a:lvl7pPr marL="3549221" indent="-273017" algn="l" defTabSz="1092068" rtl="0" eaLnBrk="1" latinLnBrk="0" hangingPunct="1">
        <a:lnSpc>
          <a:spcPct val="90000"/>
        </a:lnSpc>
        <a:spcBef>
          <a:spcPts val="597"/>
        </a:spcBef>
        <a:buFont typeface="Arial" panose="020B0604020202020204" pitchFamily="34" charset="0"/>
        <a:buChar char="•"/>
        <a:defRPr sz="2150" kern="1200">
          <a:solidFill>
            <a:schemeClr val="tx1"/>
          </a:solidFill>
          <a:latin typeface="+mn-lt"/>
          <a:ea typeface="+mn-ea"/>
          <a:cs typeface="+mn-cs"/>
        </a:defRPr>
      </a:lvl7pPr>
      <a:lvl8pPr marL="4095255" indent="-273017" algn="l" defTabSz="1092068" rtl="0" eaLnBrk="1" latinLnBrk="0" hangingPunct="1">
        <a:lnSpc>
          <a:spcPct val="90000"/>
        </a:lnSpc>
        <a:spcBef>
          <a:spcPts val="597"/>
        </a:spcBef>
        <a:buFont typeface="Arial" panose="020B0604020202020204" pitchFamily="34" charset="0"/>
        <a:buChar char="•"/>
        <a:defRPr sz="2150" kern="1200">
          <a:solidFill>
            <a:schemeClr val="tx1"/>
          </a:solidFill>
          <a:latin typeface="+mn-lt"/>
          <a:ea typeface="+mn-ea"/>
          <a:cs typeface="+mn-cs"/>
        </a:defRPr>
      </a:lvl8pPr>
      <a:lvl9pPr marL="4641289" indent="-273017" algn="l" defTabSz="1092068" rtl="0" eaLnBrk="1" latinLnBrk="0" hangingPunct="1">
        <a:lnSpc>
          <a:spcPct val="90000"/>
        </a:lnSpc>
        <a:spcBef>
          <a:spcPts val="597"/>
        </a:spcBef>
        <a:buFont typeface="Arial" panose="020B0604020202020204" pitchFamily="34" charset="0"/>
        <a:buChar char="•"/>
        <a:defRPr sz="2150" kern="1200">
          <a:solidFill>
            <a:schemeClr val="tx1"/>
          </a:solidFill>
          <a:latin typeface="+mn-lt"/>
          <a:ea typeface="+mn-ea"/>
          <a:cs typeface="+mn-cs"/>
        </a:defRPr>
      </a:lvl9pPr>
    </p:bodyStyle>
    <p:otherStyle>
      <a:defPPr>
        <a:defRPr lang="nl-NL"/>
      </a:defPPr>
      <a:lvl1pPr marL="0" algn="l" defTabSz="1092068" rtl="0" eaLnBrk="1" latinLnBrk="0" hangingPunct="1">
        <a:defRPr sz="2150" kern="1200">
          <a:solidFill>
            <a:schemeClr val="tx1"/>
          </a:solidFill>
          <a:latin typeface="+mn-lt"/>
          <a:ea typeface="+mn-ea"/>
          <a:cs typeface="+mn-cs"/>
        </a:defRPr>
      </a:lvl1pPr>
      <a:lvl2pPr marL="546034" algn="l" defTabSz="1092068" rtl="0" eaLnBrk="1" latinLnBrk="0" hangingPunct="1">
        <a:defRPr sz="2150" kern="1200">
          <a:solidFill>
            <a:schemeClr val="tx1"/>
          </a:solidFill>
          <a:latin typeface="+mn-lt"/>
          <a:ea typeface="+mn-ea"/>
          <a:cs typeface="+mn-cs"/>
        </a:defRPr>
      </a:lvl2pPr>
      <a:lvl3pPr marL="1092068" algn="l" defTabSz="1092068" rtl="0" eaLnBrk="1" latinLnBrk="0" hangingPunct="1">
        <a:defRPr sz="2150" kern="1200">
          <a:solidFill>
            <a:schemeClr val="tx1"/>
          </a:solidFill>
          <a:latin typeface="+mn-lt"/>
          <a:ea typeface="+mn-ea"/>
          <a:cs typeface="+mn-cs"/>
        </a:defRPr>
      </a:lvl3pPr>
      <a:lvl4pPr marL="1638102" algn="l" defTabSz="1092068" rtl="0" eaLnBrk="1" latinLnBrk="0" hangingPunct="1">
        <a:defRPr sz="2150" kern="1200">
          <a:solidFill>
            <a:schemeClr val="tx1"/>
          </a:solidFill>
          <a:latin typeface="+mn-lt"/>
          <a:ea typeface="+mn-ea"/>
          <a:cs typeface="+mn-cs"/>
        </a:defRPr>
      </a:lvl4pPr>
      <a:lvl5pPr marL="2184136" algn="l" defTabSz="1092068" rtl="0" eaLnBrk="1" latinLnBrk="0" hangingPunct="1">
        <a:defRPr sz="2150" kern="1200">
          <a:solidFill>
            <a:schemeClr val="tx1"/>
          </a:solidFill>
          <a:latin typeface="+mn-lt"/>
          <a:ea typeface="+mn-ea"/>
          <a:cs typeface="+mn-cs"/>
        </a:defRPr>
      </a:lvl5pPr>
      <a:lvl6pPr marL="2730170" algn="l" defTabSz="1092068" rtl="0" eaLnBrk="1" latinLnBrk="0" hangingPunct="1">
        <a:defRPr sz="2150" kern="1200">
          <a:solidFill>
            <a:schemeClr val="tx1"/>
          </a:solidFill>
          <a:latin typeface="+mn-lt"/>
          <a:ea typeface="+mn-ea"/>
          <a:cs typeface="+mn-cs"/>
        </a:defRPr>
      </a:lvl6pPr>
      <a:lvl7pPr marL="3276204" algn="l" defTabSz="1092068" rtl="0" eaLnBrk="1" latinLnBrk="0" hangingPunct="1">
        <a:defRPr sz="2150" kern="1200">
          <a:solidFill>
            <a:schemeClr val="tx1"/>
          </a:solidFill>
          <a:latin typeface="+mn-lt"/>
          <a:ea typeface="+mn-ea"/>
          <a:cs typeface="+mn-cs"/>
        </a:defRPr>
      </a:lvl7pPr>
      <a:lvl8pPr marL="3822238" algn="l" defTabSz="1092068" rtl="0" eaLnBrk="1" latinLnBrk="0" hangingPunct="1">
        <a:defRPr sz="2150" kern="1200">
          <a:solidFill>
            <a:schemeClr val="tx1"/>
          </a:solidFill>
          <a:latin typeface="+mn-lt"/>
          <a:ea typeface="+mn-ea"/>
          <a:cs typeface="+mn-cs"/>
        </a:defRPr>
      </a:lvl8pPr>
      <a:lvl9pPr marL="4368272" algn="l" defTabSz="1092068" rtl="0" eaLnBrk="1" latinLnBrk="0" hangingPunct="1">
        <a:defRPr sz="21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1" userDrawn="1">
          <p15:clr>
            <a:srgbClr val="F26B43"/>
          </p15:clr>
        </p15:guide>
        <p15:guide id="2" pos="15559" userDrawn="1">
          <p15:clr>
            <a:srgbClr val="F26B43"/>
          </p15:clr>
        </p15:guide>
        <p15:guide id="3" pos="1095" userDrawn="1">
          <p15:clr>
            <a:srgbClr val="F26B43"/>
          </p15:clr>
        </p15:guide>
        <p15:guide id="4" pos="7813" userDrawn="1">
          <p15:clr>
            <a:srgbClr val="F26B43"/>
          </p15:clr>
        </p15:guide>
        <p15:guide id="5" pos="8841" userDrawn="1">
          <p15:clr>
            <a:srgbClr val="F26B43"/>
          </p15:clr>
        </p15:guide>
        <p15:guide id="6" pos="16643" userDrawn="1">
          <p15:clr>
            <a:srgbClr val="F26B43"/>
          </p15:clr>
        </p15:guide>
        <p15:guide id="7" pos="24389" userDrawn="1">
          <p15:clr>
            <a:srgbClr val="F26B43"/>
          </p15:clr>
        </p15:guide>
        <p15:guide id="8" pos="23361" userDrawn="1">
          <p15:clr>
            <a:srgbClr val="F26B43"/>
          </p15:clr>
        </p15:guide>
        <p15:guide id="9" pos="31107" userDrawn="1">
          <p15:clr>
            <a:srgbClr val="F26B43"/>
          </p15:clr>
        </p15:guide>
        <p15:guide id="10" orient="horz" pos="23315" userDrawn="1">
          <p15:clr>
            <a:srgbClr val="F26B43"/>
          </p15:clr>
        </p15:guide>
        <p15:guide id="11" orient="horz" pos="2512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14547" y="2300044"/>
            <a:ext cx="44091582" cy="8350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14547" y="11500170"/>
            <a:ext cx="44091582" cy="2741040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514546" y="40040601"/>
            <a:ext cx="11502152" cy="2300034"/>
          </a:xfrm>
          <a:prstGeom prst="rect">
            <a:avLst/>
          </a:prstGeom>
        </p:spPr>
        <p:txBody>
          <a:bodyPr vert="horz" lIns="91440" tIns="45720" rIns="91440" bIns="45720" rtlCol="0" anchor="ctr"/>
          <a:lstStyle>
            <a:lvl1pPr algn="l">
              <a:defRPr sz="6709">
                <a:solidFill>
                  <a:schemeClr val="tx1">
                    <a:tint val="75000"/>
                  </a:schemeClr>
                </a:solidFill>
              </a:defRPr>
            </a:lvl1pPr>
          </a:lstStyle>
          <a:p>
            <a:fld id="{C764DE79-268F-4C1A-8933-263129D2AF90}" type="datetimeFigureOut">
              <a:rPr lang="en-US" dirty="0"/>
              <a:t>10/28/2025</a:t>
            </a:fld>
            <a:endParaRPr lang="en-US" dirty="0"/>
          </a:p>
        </p:txBody>
      </p:sp>
      <p:sp>
        <p:nvSpPr>
          <p:cNvPr id="5" name="Footer Placeholder 4"/>
          <p:cNvSpPr>
            <a:spLocks noGrp="1"/>
          </p:cNvSpPr>
          <p:nvPr>
            <p:ph type="ftr" sz="quarter" idx="3"/>
          </p:nvPr>
        </p:nvSpPr>
        <p:spPr>
          <a:xfrm>
            <a:off x="16933724" y="40040601"/>
            <a:ext cx="17253228" cy="2300034"/>
          </a:xfrm>
          <a:prstGeom prst="rect">
            <a:avLst/>
          </a:prstGeom>
        </p:spPr>
        <p:txBody>
          <a:bodyPr vert="horz" lIns="91440" tIns="45720" rIns="91440" bIns="45720" rtlCol="0" anchor="ctr"/>
          <a:lstStyle>
            <a:lvl1pPr algn="ctr">
              <a:defRPr sz="6709">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103977" y="40040601"/>
            <a:ext cx="11502152" cy="2300034"/>
          </a:xfrm>
          <a:prstGeom prst="rect">
            <a:avLst/>
          </a:prstGeom>
        </p:spPr>
        <p:txBody>
          <a:bodyPr vert="horz" lIns="91440" tIns="45720" rIns="91440" bIns="45720" rtlCol="0" anchor="ctr"/>
          <a:lstStyle>
            <a:lvl1pPr algn="r">
              <a:defRPr sz="6709">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438964692"/>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Lst>
  <p:txStyles>
    <p:titleStyle>
      <a:lvl1pPr algn="l" defTabSz="5112045" rtl="0" eaLnBrk="1" latinLnBrk="0" hangingPunct="1">
        <a:lnSpc>
          <a:spcPct val="90000"/>
        </a:lnSpc>
        <a:spcBef>
          <a:spcPct val="0"/>
        </a:spcBef>
        <a:buNone/>
        <a:defRPr sz="24599" kern="1200">
          <a:solidFill>
            <a:schemeClr val="tx1"/>
          </a:solidFill>
          <a:latin typeface="+mj-lt"/>
          <a:ea typeface="+mj-ea"/>
          <a:cs typeface="+mj-cs"/>
        </a:defRPr>
      </a:lvl1pPr>
    </p:titleStyle>
    <p:bodyStyle>
      <a:lvl1pPr marL="1278011" indent="-1278011" algn="l" defTabSz="5112045" rtl="0" eaLnBrk="1" latinLnBrk="0" hangingPunct="1">
        <a:lnSpc>
          <a:spcPct val="90000"/>
        </a:lnSpc>
        <a:spcBef>
          <a:spcPts val="5591"/>
        </a:spcBef>
        <a:buFont typeface="Arial" panose="020B0604020202020204" pitchFamily="34" charset="0"/>
        <a:buChar char="•"/>
        <a:defRPr sz="15654" kern="1200">
          <a:solidFill>
            <a:schemeClr val="tx1"/>
          </a:solidFill>
          <a:latin typeface="+mn-lt"/>
          <a:ea typeface="+mn-ea"/>
          <a:cs typeface="+mn-cs"/>
        </a:defRPr>
      </a:lvl1pPr>
      <a:lvl2pPr marL="3834033" indent="-1278011" algn="l" defTabSz="5112045" rtl="0" eaLnBrk="1" latinLnBrk="0" hangingPunct="1">
        <a:lnSpc>
          <a:spcPct val="90000"/>
        </a:lnSpc>
        <a:spcBef>
          <a:spcPts val="2795"/>
        </a:spcBef>
        <a:buFont typeface="Arial" panose="020B0604020202020204" pitchFamily="34" charset="0"/>
        <a:buChar char="•"/>
        <a:defRPr sz="13417" kern="1200">
          <a:solidFill>
            <a:schemeClr val="tx1"/>
          </a:solidFill>
          <a:latin typeface="+mn-lt"/>
          <a:ea typeface="+mn-ea"/>
          <a:cs typeface="+mn-cs"/>
        </a:defRPr>
      </a:lvl2pPr>
      <a:lvl3pPr marL="6390056" indent="-1278011" algn="l" defTabSz="5112045" rtl="0" eaLnBrk="1" latinLnBrk="0" hangingPunct="1">
        <a:lnSpc>
          <a:spcPct val="90000"/>
        </a:lnSpc>
        <a:spcBef>
          <a:spcPts val="2795"/>
        </a:spcBef>
        <a:buFont typeface="Arial" panose="020B0604020202020204" pitchFamily="34" charset="0"/>
        <a:buChar char="•"/>
        <a:defRPr sz="11181" kern="1200">
          <a:solidFill>
            <a:schemeClr val="tx1"/>
          </a:solidFill>
          <a:latin typeface="+mn-lt"/>
          <a:ea typeface="+mn-ea"/>
          <a:cs typeface="+mn-cs"/>
        </a:defRPr>
      </a:lvl3pPr>
      <a:lvl4pPr marL="8946078"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4pPr>
      <a:lvl5pPr marL="11502100"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5pPr>
      <a:lvl6pPr marL="14058123"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6pPr>
      <a:lvl7pPr marL="16614145"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7pPr>
      <a:lvl8pPr marL="19170167"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8pPr>
      <a:lvl9pPr marL="21726190"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9pPr>
    </p:bodyStyle>
    <p:otherStyle>
      <a:defPPr>
        <a:defRPr lang="en-US"/>
      </a:defPPr>
      <a:lvl1pPr marL="0" algn="l" defTabSz="5112045" rtl="0" eaLnBrk="1" latinLnBrk="0" hangingPunct="1">
        <a:defRPr sz="10063" kern="1200">
          <a:solidFill>
            <a:schemeClr val="tx1"/>
          </a:solidFill>
          <a:latin typeface="+mn-lt"/>
          <a:ea typeface="+mn-ea"/>
          <a:cs typeface="+mn-cs"/>
        </a:defRPr>
      </a:lvl1pPr>
      <a:lvl2pPr marL="2556022" algn="l" defTabSz="5112045" rtl="0" eaLnBrk="1" latinLnBrk="0" hangingPunct="1">
        <a:defRPr sz="10063" kern="1200">
          <a:solidFill>
            <a:schemeClr val="tx1"/>
          </a:solidFill>
          <a:latin typeface="+mn-lt"/>
          <a:ea typeface="+mn-ea"/>
          <a:cs typeface="+mn-cs"/>
        </a:defRPr>
      </a:lvl2pPr>
      <a:lvl3pPr marL="5112045" algn="l" defTabSz="5112045" rtl="0" eaLnBrk="1" latinLnBrk="0" hangingPunct="1">
        <a:defRPr sz="10063" kern="1200">
          <a:solidFill>
            <a:schemeClr val="tx1"/>
          </a:solidFill>
          <a:latin typeface="+mn-lt"/>
          <a:ea typeface="+mn-ea"/>
          <a:cs typeface="+mn-cs"/>
        </a:defRPr>
      </a:lvl3pPr>
      <a:lvl4pPr marL="7668067" algn="l" defTabSz="5112045" rtl="0" eaLnBrk="1" latinLnBrk="0" hangingPunct="1">
        <a:defRPr sz="10063" kern="1200">
          <a:solidFill>
            <a:schemeClr val="tx1"/>
          </a:solidFill>
          <a:latin typeface="+mn-lt"/>
          <a:ea typeface="+mn-ea"/>
          <a:cs typeface="+mn-cs"/>
        </a:defRPr>
      </a:lvl4pPr>
      <a:lvl5pPr marL="10224089" algn="l" defTabSz="5112045" rtl="0" eaLnBrk="1" latinLnBrk="0" hangingPunct="1">
        <a:defRPr sz="10063" kern="1200">
          <a:solidFill>
            <a:schemeClr val="tx1"/>
          </a:solidFill>
          <a:latin typeface="+mn-lt"/>
          <a:ea typeface="+mn-ea"/>
          <a:cs typeface="+mn-cs"/>
        </a:defRPr>
      </a:lvl5pPr>
      <a:lvl6pPr marL="12780112" algn="l" defTabSz="5112045" rtl="0" eaLnBrk="1" latinLnBrk="0" hangingPunct="1">
        <a:defRPr sz="10063" kern="1200">
          <a:solidFill>
            <a:schemeClr val="tx1"/>
          </a:solidFill>
          <a:latin typeface="+mn-lt"/>
          <a:ea typeface="+mn-ea"/>
          <a:cs typeface="+mn-cs"/>
        </a:defRPr>
      </a:lvl6pPr>
      <a:lvl7pPr marL="15336134" algn="l" defTabSz="5112045" rtl="0" eaLnBrk="1" latinLnBrk="0" hangingPunct="1">
        <a:defRPr sz="10063" kern="1200">
          <a:solidFill>
            <a:schemeClr val="tx1"/>
          </a:solidFill>
          <a:latin typeface="+mn-lt"/>
          <a:ea typeface="+mn-ea"/>
          <a:cs typeface="+mn-cs"/>
        </a:defRPr>
      </a:lvl7pPr>
      <a:lvl8pPr marL="17892156" algn="l" defTabSz="5112045" rtl="0" eaLnBrk="1" latinLnBrk="0" hangingPunct="1">
        <a:defRPr sz="10063" kern="1200">
          <a:solidFill>
            <a:schemeClr val="tx1"/>
          </a:solidFill>
          <a:latin typeface="+mn-lt"/>
          <a:ea typeface="+mn-ea"/>
          <a:cs typeface="+mn-cs"/>
        </a:defRPr>
      </a:lvl8pPr>
      <a:lvl9pPr marL="20448179" algn="l" defTabSz="5112045" rtl="0" eaLnBrk="1" latinLnBrk="0" hangingPunct="1">
        <a:defRPr sz="10063"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581" userDrawn="1">
          <p15:clr>
            <a:srgbClr val="F26B43"/>
          </p15:clr>
        </p15:guide>
        <p15:guide id="2" pos="15559" userDrawn="1">
          <p15:clr>
            <a:srgbClr val="F26B43"/>
          </p15:clr>
        </p15:guide>
        <p15:guide id="3" pos="1095" userDrawn="1">
          <p15:clr>
            <a:srgbClr val="F26B43"/>
          </p15:clr>
        </p15:guide>
        <p15:guide id="4" pos="7813" userDrawn="1">
          <p15:clr>
            <a:srgbClr val="F26B43"/>
          </p15:clr>
        </p15:guide>
        <p15:guide id="5" pos="8841" userDrawn="1">
          <p15:clr>
            <a:srgbClr val="F26B43"/>
          </p15:clr>
        </p15:guide>
        <p15:guide id="6" pos="16643" userDrawn="1">
          <p15:clr>
            <a:srgbClr val="F26B43"/>
          </p15:clr>
        </p15:guide>
        <p15:guide id="7" pos="24389" userDrawn="1">
          <p15:clr>
            <a:srgbClr val="F26B43"/>
          </p15:clr>
        </p15:guide>
        <p15:guide id="8" pos="23361" userDrawn="1">
          <p15:clr>
            <a:srgbClr val="F26B43"/>
          </p15:clr>
        </p15:guide>
        <p15:guide id="9" pos="31107" userDrawn="1">
          <p15:clr>
            <a:srgbClr val="F26B43"/>
          </p15:clr>
        </p15:guide>
        <p15:guide id="10" orient="horz" pos="23315" userDrawn="1">
          <p15:clr>
            <a:srgbClr val="F26B43"/>
          </p15:clr>
        </p15:guide>
        <p15:guide id="11" orient="horz" pos="25127" userDrawn="1">
          <p15:clr>
            <a:srgbClr val="F26B43"/>
          </p15:clr>
        </p15:guide>
      </p15:sldGuideLst>
    </p:ext>
  </p:extLst>
</p:sldMaster>
</file>

<file path=ppt/slides/_rels/slide1.xml.rels><?xml version="1.0" encoding="UTF-8" standalone="yes"?>
<Relationships xmlns="http://schemas.openxmlformats.org/package/2006/relationships"><Relationship Id="rId13" Type="http://schemas.openxmlformats.org/officeDocument/2006/relationships/diagramData" Target="../diagrams/data1.xml"/><Relationship Id="rId18" Type="http://schemas.openxmlformats.org/officeDocument/2006/relationships/image" Target="../media/image11.emf"/><Relationship Id="rId26" Type="http://schemas.openxmlformats.org/officeDocument/2006/relationships/image" Target="../media/image17.emf"/><Relationship Id="rId3" Type="http://schemas.microsoft.com/office/2018/10/relationships/comments" Target="../comments/modernComment_102_3AA0F487.xml"/><Relationship Id="rId21" Type="http://schemas.openxmlformats.org/officeDocument/2006/relationships/image" Target="../media/image14.jpeg"/><Relationship Id="rId34" Type="http://schemas.openxmlformats.org/officeDocument/2006/relationships/hyperlink" Target="https://doi.org/10.3390/jcm9062004" TargetMode="External"/><Relationship Id="rId7" Type="http://schemas.openxmlformats.org/officeDocument/2006/relationships/image" Target="../media/image5.png"/><Relationship Id="rId12" Type="http://schemas.openxmlformats.org/officeDocument/2006/relationships/image" Target="../media/image10.png"/><Relationship Id="rId17" Type="http://schemas.microsoft.com/office/2007/relationships/diagramDrawing" Target="../diagrams/drawing1.xml"/><Relationship Id="rId25" Type="http://schemas.openxmlformats.org/officeDocument/2006/relationships/oleObject" Target="../embeddings/oleObject2.bin"/><Relationship Id="rId33" Type="http://schemas.openxmlformats.org/officeDocument/2006/relationships/image" Target="../media/image24.jpeg"/><Relationship Id="rId2" Type="http://schemas.openxmlformats.org/officeDocument/2006/relationships/notesSlide" Target="../notesSlides/notesSlide1.xml"/><Relationship Id="rId16" Type="http://schemas.openxmlformats.org/officeDocument/2006/relationships/diagramColors" Target="../diagrams/colors1.xml"/><Relationship Id="rId20" Type="http://schemas.openxmlformats.org/officeDocument/2006/relationships/image" Target="../media/image13.jpeg"/><Relationship Id="rId29" Type="http://schemas.openxmlformats.org/officeDocument/2006/relationships/image" Target="../media/image20.jpeg"/><Relationship Id="rId1" Type="http://schemas.openxmlformats.org/officeDocument/2006/relationships/slideLayout" Target="../slideLayouts/slideLayout13.xml"/><Relationship Id="rId6" Type="http://schemas.openxmlformats.org/officeDocument/2006/relationships/image" Target="../media/image4.emf"/><Relationship Id="rId11" Type="http://schemas.openxmlformats.org/officeDocument/2006/relationships/image" Target="../media/image9.emf"/><Relationship Id="rId24" Type="http://schemas.openxmlformats.org/officeDocument/2006/relationships/image" Target="../media/image16.emf"/><Relationship Id="rId32" Type="http://schemas.openxmlformats.org/officeDocument/2006/relationships/image" Target="../media/image23.jpeg"/><Relationship Id="rId5" Type="http://schemas.openxmlformats.org/officeDocument/2006/relationships/hyperlink" Target="http://www.ncardia.com/" TargetMode="External"/><Relationship Id="rId15" Type="http://schemas.openxmlformats.org/officeDocument/2006/relationships/diagramQuickStyle" Target="../diagrams/quickStyle1.xml"/><Relationship Id="rId23" Type="http://schemas.openxmlformats.org/officeDocument/2006/relationships/oleObject" Target="../embeddings/oleObject1.bin"/><Relationship Id="rId28" Type="http://schemas.openxmlformats.org/officeDocument/2006/relationships/image" Target="../media/image19.png"/><Relationship Id="rId36"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2.png"/><Relationship Id="rId31" Type="http://schemas.openxmlformats.org/officeDocument/2006/relationships/image" Target="../media/image22.jpe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diagramLayout" Target="../diagrams/layout1.xml"/><Relationship Id="rId22" Type="http://schemas.openxmlformats.org/officeDocument/2006/relationships/image" Target="../media/image15.jpeg"/><Relationship Id="rId27" Type="http://schemas.openxmlformats.org/officeDocument/2006/relationships/image" Target="../media/image18.emf"/><Relationship Id="rId30" Type="http://schemas.openxmlformats.org/officeDocument/2006/relationships/image" Target="../media/image21.png"/><Relationship Id="rId35" Type="http://schemas.openxmlformats.org/officeDocument/2006/relationships/image" Target="../media/image25.emf"/><Relationship Id="rId8"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Picture 6" descr="Generated image">
            <a:extLst>
              <a:ext uri="{FF2B5EF4-FFF2-40B4-BE49-F238E27FC236}">
                <a16:creationId xmlns:a16="http://schemas.microsoft.com/office/drawing/2014/main" id="{7C1CF3D3-B4F8-11FF-CD65-1663FBF855A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6125"/>
          <a:stretch>
            <a:fillRect/>
          </a:stretch>
        </p:blipFill>
        <p:spPr bwMode="auto">
          <a:xfrm>
            <a:off x="1744220" y="25899055"/>
            <a:ext cx="10870543" cy="7719869"/>
          </a:xfrm>
          <a:prstGeom prst="rect">
            <a:avLst/>
          </a:prstGeom>
          <a:noFill/>
          <a:extLst>
            <a:ext uri="{909E8E84-426E-40DD-AFC4-6F175D3DCCD1}">
              <a14:hiddenFill xmlns:a14="http://schemas.microsoft.com/office/drawing/2010/main">
                <a:solidFill>
                  <a:srgbClr val="FFFFFF"/>
                </a:solidFill>
              </a14:hiddenFill>
            </a:ext>
          </a:extLst>
        </p:spPr>
      </p:pic>
      <p:cxnSp>
        <p:nvCxnSpPr>
          <p:cNvPr id="471" name="Straight Arrow Connector 470">
            <a:extLst>
              <a:ext uri="{FF2B5EF4-FFF2-40B4-BE49-F238E27FC236}">
                <a16:creationId xmlns:a16="http://schemas.microsoft.com/office/drawing/2014/main" id="{73395970-DCD8-F93B-3E82-44657A0824C3}"/>
              </a:ext>
            </a:extLst>
          </p:cNvPr>
          <p:cNvCxnSpPr/>
          <p:nvPr/>
        </p:nvCxnSpPr>
        <p:spPr>
          <a:xfrm>
            <a:off x="43395558" y="10443751"/>
            <a:ext cx="510508" cy="0"/>
          </a:xfrm>
          <a:prstGeom prst="straightConnector1">
            <a:avLst/>
          </a:prstGeom>
          <a:ln>
            <a:solidFill>
              <a:srgbClr val="571626"/>
            </a:solidFill>
            <a:tailEnd type="triangle"/>
          </a:ln>
        </p:spPr>
        <p:style>
          <a:lnRef idx="3">
            <a:schemeClr val="dk1"/>
          </a:lnRef>
          <a:fillRef idx="0">
            <a:schemeClr val="dk1"/>
          </a:fillRef>
          <a:effectRef idx="2">
            <a:schemeClr val="dk1"/>
          </a:effectRef>
          <a:fontRef idx="minor">
            <a:schemeClr val="tx1"/>
          </a:fontRef>
        </p:style>
      </p:cxnSp>
      <p:sp>
        <p:nvSpPr>
          <p:cNvPr id="2" name="Tijdelijke aanduiding voor voettekst 1">
            <a:extLst>
              <a:ext uri="{FF2B5EF4-FFF2-40B4-BE49-F238E27FC236}">
                <a16:creationId xmlns:a16="http://schemas.microsoft.com/office/drawing/2014/main" id="{8D0A2B50-11D9-4F0B-8083-574EDB32CF60}"/>
              </a:ext>
            </a:extLst>
          </p:cNvPr>
          <p:cNvSpPr>
            <a:spLocks noGrp="1"/>
          </p:cNvSpPr>
          <p:nvPr>
            <p:ph type="ftr" sz="quarter" idx="11"/>
          </p:nvPr>
        </p:nvSpPr>
        <p:spPr>
          <a:xfrm>
            <a:off x="1518441" y="41881980"/>
            <a:ext cx="18354826" cy="478092"/>
          </a:xfrm>
        </p:spPr>
        <p:txBody>
          <a:bodyPr/>
          <a:lstStyle/>
          <a:p>
            <a:pPr>
              <a:spcBef>
                <a:spcPts val="2866"/>
              </a:spcBef>
            </a:pPr>
            <a:r>
              <a:rPr lang="en-GB" b="1" dirty="0">
                <a:latin typeface="GT America" panose="00000500000000000000"/>
                <a:cs typeface="Arial"/>
              </a:rPr>
              <a:t>Questions? Contact us at: </a:t>
            </a:r>
            <a:r>
              <a:rPr lang="en-GB" b="1" u="sng" dirty="0">
                <a:latin typeface="GT America" panose="00000500000000000000"/>
                <a:cs typeface="Arial"/>
              </a:rPr>
              <a:t>support@ncardia.com</a:t>
            </a:r>
            <a:r>
              <a:rPr lang="en-GB" b="1" dirty="0">
                <a:latin typeface="GT America" panose="00000500000000000000"/>
                <a:cs typeface="Arial"/>
              </a:rPr>
              <a:t>,</a:t>
            </a:r>
            <a:r>
              <a:rPr lang="en-GB" b="1" u="sng" dirty="0">
                <a:latin typeface="GT America" panose="00000500000000000000"/>
                <a:cs typeface="Arial"/>
              </a:rPr>
              <a:t> </a:t>
            </a:r>
            <a:r>
              <a:rPr lang="en-GB" b="1" dirty="0">
                <a:latin typeface="GT America" panose="00000500000000000000"/>
                <a:cs typeface="Arial"/>
                <a:hlinkClick r:id="rId5">
                  <a:extLst>
                    <a:ext uri="{A12FA001-AC4F-418D-AE19-62706E023703}">
                      <ahyp:hlinkClr xmlns:ahyp="http://schemas.microsoft.com/office/drawing/2018/hyperlinkcolor" val="tx"/>
                    </a:ext>
                  </a:extLst>
                </a:hlinkClick>
              </a:rPr>
              <a:t>www.ncardia.com</a:t>
            </a:r>
            <a:endParaRPr lang="en-GB" b="1" u="sng" dirty="0">
              <a:latin typeface="GT America" panose="00000500000000000000"/>
              <a:cs typeface="Arial"/>
            </a:endParaRPr>
          </a:p>
        </p:txBody>
      </p:sp>
      <p:sp>
        <p:nvSpPr>
          <p:cNvPr id="3" name="Tijdelijke aanduiding voor tekst 2">
            <a:extLst>
              <a:ext uri="{FF2B5EF4-FFF2-40B4-BE49-F238E27FC236}">
                <a16:creationId xmlns:a16="http://schemas.microsoft.com/office/drawing/2014/main" id="{8F393F27-E79D-747A-FD30-0368FC1330C6}"/>
              </a:ext>
            </a:extLst>
          </p:cNvPr>
          <p:cNvSpPr>
            <a:spLocks noGrp="1"/>
          </p:cNvSpPr>
          <p:nvPr>
            <p:ph type="body" sz="quarter" idx="13"/>
          </p:nvPr>
        </p:nvSpPr>
        <p:spPr>
          <a:xfrm>
            <a:off x="1705268" y="4417365"/>
            <a:ext cx="23850330" cy="1654104"/>
          </a:xfrm>
        </p:spPr>
        <p:txBody>
          <a:bodyPr>
            <a:noAutofit/>
          </a:bodyPr>
          <a:lstStyle/>
          <a:p>
            <a:r>
              <a:rPr lang="en-GB" sz="4400" dirty="0" err="1"/>
              <a:t>J.Koepke</a:t>
            </a:r>
            <a:r>
              <a:rPr lang="en-GB" sz="4400" dirty="0"/>
              <a:t>, </a:t>
            </a:r>
            <a:r>
              <a:rPr lang="en-GB" sz="4400" dirty="0" err="1"/>
              <a:t>B.Samson</a:t>
            </a:r>
            <a:r>
              <a:rPr lang="en-GB" sz="4400" dirty="0"/>
              <a:t>-Couterie, </a:t>
            </a:r>
            <a:r>
              <a:rPr lang="en-GB" sz="4400" dirty="0" err="1"/>
              <a:t>K.Pitsa</a:t>
            </a:r>
            <a:r>
              <a:rPr lang="en-GB" sz="4400" dirty="0"/>
              <a:t>, </a:t>
            </a:r>
            <a:r>
              <a:rPr lang="en-GB" sz="4400"/>
              <a:t>S.Jain</a:t>
            </a:r>
            <a:r>
              <a:rPr lang="en-US" sz="4400" dirty="0"/>
              <a:t>;</a:t>
            </a:r>
          </a:p>
          <a:p>
            <a:r>
              <a:rPr lang="en-US" sz="4400" dirty="0"/>
              <a:t>Ncardia Services BV Leiden, The Netherlands, support@ncardia.com, www.ncardia.com</a:t>
            </a:r>
          </a:p>
        </p:txBody>
      </p:sp>
      <p:sp>
        <p:nvSpPr>
          <p:cNvPr id="5" name="Titel 4">
            <a:extLst>
              <a:ext uri="{FF2B5EF4-FFF2-40B4-BE49-F238E27FC236}">
                <a16:creationId xmlns:a16="http://schemas.microsoft.com/office/drawing/2014/main" id="{02A5B8AB-D6E9-E3A1-0819-F6A06E1F59A9}"/>
              </a:ext>
            </a:extLst>
          </p:cNvPr>
          <p:cNvSpPr>
            <a:spLocks noGrp="1"/>
          </p:cNvSpPr>
          <p:nvPr>
            <p:ph type="title"/>
          </p:nvPr>
        </p:nvSpPr>
        <p:spPr>
          <a:xfrm>
            <a:off x="1553309" y="1193503"/>
            <a:ext cx="36224765" cy="3236390"/>
          </a:xfrm>
        </p:spPr>
        <p:txBody>
          <a:bodyPr>
            <a:normAutofit/>
          </a:bodyPr>
          <a:lstStyle/>
          <a:p>
            <a:r>
              <a:rPr lang="en-US" sz="8000" dirty="0">
                <a:solidFill>
                  <a:srgbClr val="571626"/>
                </a:solidFill>
              </a:rPr>
              <a:t>Development of a robust and scalable iPSC platform for predictions of efficacy and in vivo toxicity of RNA therapeutics early in the drug discovery pipeline</a:t>
            </a:r>
          </a:p>
        </p:txBody>
      </p:sp>
      <p:sp>
        <p:nvSpPr>
          <p:cNvPr id="6" name="Tijdelijke aanduiding voor tekst 5">
            <a:extLst>
              <a:ext uri="{FF2B5EF4-FFF2-40B4-BE49-F238E27FC236}">
                <a16:creationId xmlns:a16="http://schemas.microsoft.com/office/drawing/2014/main" id="{A85F12C0-E289-F72A-E626-3EA0C205AA48}"/>
              </a:ext>
            </a:extLst>
          </p:cNvPr>
          <p:cNvSpPr>
            <a:spLocks noGrp="1"/>
          </p:cNvSpPr>
          <p:nvPr>
            <p:ph type="body" sz="quarter" idx="17"/>
          </p:nvPr>
        </p:nvSpPr>
        <p:spPr>
          <a:xfrm>
            <a:off x="1738592" y="36366771"/>
            <a:ext cx="38763338" cy="887487"/>
          </a:xfrm>
        </p:spPr>
        <p:txBody>
          <a:bodyPr>
            <a:normAutofit fontScale="62500" lnSpcReduction="20000"/>
          </a:bodyPr>
          <a:lstStyle/>
          <a:p>
            <a:pPr>
              <a:lnSpc>
                <a:spcPts val="6569"/>
              </a:lnSpc>
            </a:pPr>
            <a:r>
              <a:rPr lang="en-US" dirty="0"/>
              <a:t>Ncardia developed a neuronal and tri-culture model for Alzheimer’s Disease suitable for screening of therapeutics</a:t>
            </a:r>
          </a:p>
        </p:txBody>
      </p:sp>
      <p:sp>
        <p:nvSpPr>
          <p:cNvPr id="8" name="Tijdelijke aanduiding voor tekst 7">
            <a:extLst>
              <a:ext uri="{FF2B5EF4-FFF2-40B4-BE49-F238E27FC236}">
                <a16:creationId xmlns:a16="http://schemas.microsoft.com/office/drawing/2014/main" id="{0C03981D-6339-EC82-81A2-785A99FE68B7}"/>
              </a:ext>
            </a:extLst>
          </p:cNvPr>
          <p:cNvSpPr>
            <a:spLocks noGrp="1"/>
          </p:cNvSpPr>
          <p:nvPr>
            <p:ph type="body" sz="quarter" idx="19"/>
          </p:nvPr>
        </p:nvSpPr>
        <p:spPr>
          <a:xfrm>
            <a:off x="1740617" y="7737519"/>
            <a:ext cx="11073715" cy="17989861"/>
          </a:xfrm>
        </p:spPr>
        <p:txBody>
          <a:bodyPr/>
          <a:lstStyle/>
          <a:p>
            <a:pPr>
              <a:lnSpc>
                <a:spcPts val="5374"/>
              </a:lnSpc>
            </a:pPr>
            <a:r>
              <a:rPr lang="en-US" sz="4400" b="1" dirty="0">
                <a:solidFill>
                  <a:srgbClr val="571626"/>
                </a:solidFill>
                <a:latin typeface="GT America" panose="020B0604020202020204" charset="0"/>
              </a:rPr>
              <a:t>Background</a:t>
            </a:r>
          </a:p>
          <a:p>
            <a:pPr algn="just"/>
            <a:endParaRPr lang="en-US" sz="3600" dirty="0"/>
          </a:p>
          <a:p>
            <a:pPr algn="just">
              <a:spcAft>
                <a:spcPts val="1433"/>
              </a:spcAft>
            </a:pPr>
            <a:r>
              <a:rPr lang="en-US" sz="3200" dirty="0">
                <a:solidFill>
                  <a:srgbClr val="681300"/>
                </a:solidFill>
                <a:latin typeface="GT America" panose="00000500000000000000"/>
                <a:cs typeface="Arial"/>
              </a:rPr>
              <a:t>RNA therapeutics, especially Antisense Oligonucleotides (ASOs), have huge potential to modify cellular pathways by inducing decay, steric blockage, or altered splicing of the target mRNA. These innovative molecules provide precise control over gene expression. Being able to predict acute side effects early in drug development facilitates the confident selection of candidates, saving both time and valuable resources.</a:t>
            </a:r>
          </a:p>
          <a:p>
            <a:pPr algn="just">
              <a:spcAft>
                <a:spcPts val="1433"/>
              </a:spcAft>
            </a:pPr>
            <a:r>
              <a:rPr lang="en-US" sz="3200" dirty="0">
                <a:solidFill>
                  <a:srgbClr val="681300"/>
                </a:solidFill>
                <a:latin typeface="GT America" panose="00000500000000000000"/>
                <a:cs typeface="Arial"/>
              </a:rPr>
              <a:t>Human induced pluripotent stem cells (hiPSCs) have become a powerful and versatile tool for drug discovery. They bring unprecedented opportunities for directly assessing human-specific toxicity and efficacy in physiologically relevant cell types, improving translational accuracy.</a:t>
            </a:r>
          </a:p>
          <a:p>
            <a:pPr algn="just">
              <a:spcAft>
                <a:spcPts val="1433"/>
              </a:spcAft>
            </a:pPr>
            <a:r>
              <a:rPr lang="en-US" sz="3200" dirty="0">
                <a:solidFill>
                  <a:srgbClr val="681300"/>
                </a:solidFill>
                <a:latin typeface="GT America" panose="00000500000000000000"/>
                <a:cs typeface="Arial"/>
              </a:rPr>
              <a:t>Ncardia developed two robust platforms using its hiPSC-derived neuronal cell models to screen both for efficacy and neurotoxicity of ASOs:</a:t>
            </a:r>
          </a:p>
          <a:p>
            <a:pPr marL="457200" indent="-457200" algn="just">
              <a:spcAft>
                <a:spcPts val="1433"/>
              </a:spcAft>
              <a:buFont typeface="Arial" panose="020B0604020202020204" pitchFamily="34" charset="0"/>
              <a:buChar char="•"/>
            </a:pPr>
            <a:r>
              <a:rPr lang="en-US" sz="3200" dirty="0">
                <a:solidFill>
                  <a:srgbClr val="681300"/>
                </a:solidFill>
                <a:latin typeface="GT America" panose="00000500000000000000"/>
                <a:cs typeface="Arial"/>
              </a:rPr>
              <a:t>Cortical neurons (hiPSC-CNs) to study effects on target knockdown by RT-qPCR in a fully automated experimental setting including cell seeding, maintenance, ASO treatment, and RT-qPCR, which enabled the development of a highly reproducible and sensitive assay with both intra- and inter-plate variation (%CV) of &lt;5%.</a:t>
            </a:r>
          </a:p>
          <a:p>
            <a:pPr marL="457200" indent="-457200" algn="just">
              <a:spcAft>
                <a:spcPts val="1433"/>
              </a:spcAft>
              <a:buFont typeface="Arial" panose="020B0604020202020204" pitchFamily="34" charset="0"/>
              <a:buChar char="•"/>
            </a:pPr>
            <a:r>
              <a:rPr lang="en-US" sz="3200" dirty="0">
                <a:solidFill>
                  <a:srgbClr val="681300"/>
                </a:solidFill>
                <a:latin typeface="GT America" panose="00000500000000000000"/>
                <a:cs typeface="Arial"/>
              </a:rPr>
              <a:t>CNS cultures (hiPSC-CNS) to assess acute ASO neurotoxicity through quantification of intracellular calcium fluxes, providing an efficient and human-relevant approach for neurotoxicity screening in early discovery.</a:t>
            </a:r>
          </a:p>
        </p:txBody>
      </p:sp>
      <p:sp>
        <p:nvSpPr>
          <p:cNvPr id="9" name="Tijdelijke aanduiding voor tekst 8">
            <a:extLst>
              <a:ext uri="{FF2B5EF4-FFF2-40B4-BE49-F238E27FC236}">
                <a16:creationId xmlns:a16="http://schemas.microsoft.com/office/drawing/2014/main" id="{7E8EC4BE-0E75-03FC-96C0-04CA98E9C6B4}"/>
              </a:ext>
            </a:extLst>
          </p:cNvPr>
          <p:cNvSpPr>
            <a:spLocks noGrp="1"/>
          </p:cNvSpPr>
          <p:nvPr>
            <p:ph type="body" sz="quarter" idx="20"/>
          </p:nvPr>
        </p:nvSpPr>
        <p:spPr>
          <a:xfrm>
            <a:off x="13126914" y="7596000"/>
            <a:ext cx="12425907" cy="966483"/>
          </a:xfrm>
        </p:spPr>
        <p:txBody>
          <a:bodyPr/>
          <a:lstStyle/>
          <a:p>
            <a:pPr algn="ctr">
              <a:lnSpc>
                <a:spcPct val="150000"/>
              </a:lnSpc>
            </a:pPr>
            <a:r>
              <a:rPr lang="en-US" sz="4400" b="1" dirty="0">
                <a:solidFill>
                  <a:srgbClr val="681300"/>
                </a:solidFill>
                <a:latin typeface="GT America"/>
                <a:cs typeface="Arial"/>
              </a:rPr>
              <a:t>Automated platform for ASO screening</a:t>
            </a:r>
          </a:p>
        </p:txBody>
      </p:sp>
      <p:sp>
        <p:nvSpPr>
          <p:cNvPr id="58" name="Tijdelijke aanduiding voor tekst 57">
            <a:extLst>
              <a:ext uri="{FF2B5EF4-FFF2-40B4-BE49-F238E27FC236}">
                <a16:creationId xmlns:a16="http://schemas.microsoft.com/office/drawing/2014/main" id="{8FFF4EB8-5E0D-A91C-77BE-07DEB79D4624}"/>
              </a:ext>
            </a:extLst>
          </p:cNvPr>
          <p:cNvSpPr>
            <a:spLocks noGrp="1"/>
          </p:cNvSpPr>
          <p:nvPr>
            <p:ph type="body" sz="quarter" idx="21"/>
          </p:nvPr>
        </p:nvSpPr>
        <p:spPr>
          <a:xfrm>
            <a:off x="38524998" y="24955311"/>
            <a:ext cx="10971863" cy="11757386"/>
          </a:xfrm>
        </p:spPr>
        <p:txBody>
          <a:bodyPr/>
          <a:lstStyle/>
          <a:p>
            <a:pPr>
              <a:lnSpc>
                <a:spcPts val="5374"/>
              </a:lnSpc>
            </a:pPr>
            <a:r>
              <a:rPr lang="en-US" sz="3822" b="1" dirty="0">
                <a:solidFill>
                  <a:srgbClr val="571626"/>
                </a:solidFill>
                <a:latin typeface="GT America" panose="020B0604020202020204" charset="0"/>
              </a:rPr>
              <a:t>Conclusions</a:t>
            </a:r>
          </a:p>
          <a:p>
            <a:endParaRPr lang="en-US" sz="2747" dirty="0">
              <a:latin typeface="GT America" panose="020B0604020202020204" charset="0"/>
            </a:endParaRPr>
          </a:p>
          <a:p>
            <a:pPr marL="409525" indent="-409525" algn="just">
              <a:buFont typeface="Arial" panose="020B0604020202020204" pitchFamily="34" charset="0"/>
              <a:buChar char="•"/>
            </a:pPr>
            <a:r>
              <a:rPr lang="en-US" sz="3200" dirty="0">
                <a:solidFill>
                  <a:srgbClr val="681300"/>
                </a:solidFill>
                <a:latin typeface="GT America" panose="00000500000000000000"/>
                <a:cs typeface="Arial"/>
              </a:rPr>
              <a:t>Fully automated RT-qPCR assay established to assess ASO efficacy in human iPSC-derived neurons, delivering highly robust data (&lt;5% inter-plate variability) and applicable across multiple iPSC-derived cell types.</a:t>
            </a:r>
          </a:p>
          <a:p>
            <a:pPr marL="409525" indent="-409525" algn="just">
              <a:buFont typeface="Arial" panose="020B0604020202020204" pitchFamily="34" charset="0"/>
              <a:buChar char="•"/>
            </a:pPr>
            <a:endParaRPr lang="en-US" sz="3200" dirty="0">
              <a:solidFill>
                <a:srgbClr val="681300"/>
              </a:solidFill>
              <a:latin typeface="GT America" panose="00000500000000000000"/>
              <a:cs typeface="Arial"/>
            </a:endParaRPr>
          </a:p>
          <a:p>
            <a:pPr marL="409525" indent="-409525" algn="just">
              <a:buFont typeface="Arial" panose="020B0604020202020204" pitchFamily="34" charset="0"/>
              <a:buChar char="•"/>
            </a:pPr>
            <a:r>
              <a:rPr lang="en-US" sz="3200" dirty="0">
                <a:solidFill>
                  <a:srgbClr val="681300"/>
                </a:solidFill>
                <a:latin typeface="GT America" panose="00000500000000000000"/>
                <a:cs typeface="Arial"/>
              </a:rPr>
              <a:t>High-throughput calcium transient assay using Ca²⁺ imaging in hiPSC-derived CNS cultures to evaluate dose-dependent acute neurotoxicity of ASOs.</a:t>
            </a:r>
          </a:p>
          <a:p>
            <a:pPr marL="409525" indent="-409525" algn="just">
              <a:buFont typeface="Arial" panose="020B0604020202020204" pitchFamily="34" charset="0"/>
              <a:buChar char="•"/>
            </a:pPr>
            <a:endParaRPr lang="en-US" sz="3200" dirty="0">
              <a:solidFill>
                <a:srgbClr val="681300"/>
              </a:solidFill>
              <a:latin typeface="GT America" panose="00000500000000000000"/>
              <a:cs typeface="Arial"/>
            </a:endParaRPr>
          </a:p>
          <a:p>
            <a:pPr marL="409525" indent="-409525" algn="just">
              <a:buFont typeface="Arial" panose="020B0604020202020204" pitchFamily="34" charset="0"/>
              <a:buChar char="•"/>
            </a:pPr>
            <a:r>
              <a:rPr lang="en-US" sz="3200" dirty="0">
                <a:solidFill>
                  <a:srgbClr val="681300"/>
                </a:solidFill>
                <a:latin typeface="GT America" panose="00000500000000000000"/>
                <a:cs typeface="Arial"/>
              </a:rPr>
              <a:t>MEA (microelectrode array) assay developed to assess ASO-induced effects on neuronal network activity, capturing changes in firing rate, burst frequency, and synchrony.</a:t>
            </a:r>
          </a:p>
          <a:p>
            <a:pPr marL="409525" indent="-409525" algn="just">
              <a:buFont typeface="Arial" panose="020B0604020202020204" pitchFamily="34" charset="0"/>
              <a:buChar char="•"/>
            </a:pPr>
            <a:endParaRPr lang="en-US" sz="3200" dirty="0">
              <a:solidFill>
                <a:srgbClr val="681300"/>
              </a:solidFill>
              <a:latin typeface="GT America" panose="00000500000000000000"/>
              <a:cs typeface="Arial"/>
            </a:endParaRPr>
          </a:p>
          <a:p>
            <a:pPr marL="409525" indent="-409525" algn="just">
              <a:buFont typeface="Arial" panose="020B0604020202020204" pitchFamily="34" charset="0"/>
              <a:buChar char="•"/>
            </a:pPr>
            <a:r>
              <a:rPr lang="en-US" sz="3200" dirty="0">
                <a:solidFill>
                  <a:srgbClr val="681300"/>
                </a:solidFill>
                <a:latin typeface="GT America" panose="00000500000000000000"/>
                <a:cs typeface="Arial"/>
              </a:rPr>
              <a:t>These assays are available on-demand to support candidate prioritization before in vivo studies, reducing animal use and increasing confidence in translational success.</a:t>
            </a:r>
          </a:p>
          <a:p>
            <a:pPr marL="409525" indent="-409525" algn="just">
              <a:buFont typeface="Arial" panose="020B0604020202020204" pitchFamily="34" charset="0"/>
              <a:buChar char="•"/>
            </a:pPr>
            <a:endParaRPr lang="en-US" sz="3200" dirty="0">
              <a:solidFill>
                <a:srgbClr val="571626"/>
              </a:solidFill>
              <a:latin typeface="GT America" panose="020B0604020202020204" charset="0"/>
            </a:endParaRPr>
          </a:p>
        </p:txBody>
      </p:sp>
      <p:sp>
        <p:nvSpPr>
          <p:cNvPr id="59" name="Tijdelijke aanduiding voor tekst 58">
            <a:extLst>
              <a:ext uri="{FF2B5EF4-FFF2-40B4-BE49-F238E27FC236}">
                <a16:creationId xmlns:a16="http://schemas.microsoft.com/office/drawing/2014/main" id="{FB68803F-5C90-C642-0FAC-005B2D741AC1}"/>
              </a:ext>
            </a:extLst>
          </p:cNvPr>
          <p:cNvSpPr>
            <a:spLocks noGrp="1"/>
          </p:cNvSpPr>
          <p:nvPr>
            <p:ph type="body" sz="quarter" idx="22"/>
          </p:nvPr>
        </p:nvSpPr>
        <p:spPr>
          <a:xfrm>
            <a:off x="1980097" y="34624556"/>
            <a:ext cx="11073600" cy="2083391"/>
          </a:xfrm>
        </p:spPr>
        <p:txBody>
          <a:bodyPr/>
          <a:lstStyle/>
          <a:p>
            <a:pPr algn="just">
              <a:lnSpc>
                <a:spcPct val="110000"/>
              </a:lnSpc>
            </a:pPr>
            <a:r>
              <a:rPr lang="en-US" sz="2400" dirty="0">
                <a:solidFill>
                  <a:srgbClr val="681300"/>
                </a:solidFill>
                <a:latin typeface="GT America" panose="00000500000000000000"/>
                <a:cs typeface="Arial"/>
              </a:rPr>
              <a:t>Designed to bind complementary RNA targets, ASOs can modulate RNA processing to reduce, restore, or modify protein expression through several distinct mechanisms. These include promoting RNA degradation via RNase H, altering splicing patterns, or blocking translation, thereby enabling precise and targeted regulation of gene expression at the RNA level.</a:t>
            </a:r>
          </a:p>
        </p:txBody>
      </p:sp>
      <p:cxnSp>
        <p:nvCxnSpPr>
          <p:cNvPr id="64" name="Rechte verbindingslijn 63">
            <a:extLst>
              <a:ext uri="{FF2B5EF4-FFF2-40B4-BE49-F238E27FC236}">
                <a16:creationId xmlns:a16="http://schemas.microsoft.com/office/drawing/2014/main" id="{C0226351-293C-80D0-CA38-670FA5555853}"/>
              </a:ext>
            </a:extLst>
          </p:cNvPr>
          <p:cNvCxnSpPr>
            <a:cxnSpLocks/>
          </p:cNvCxnSpPr>
          <p:nvPr/>
        </p:nvCxnSpPr>
        <p:spPr>
          <a:xfrm>
            <a:off x="25475505" y="7673709"/>
            <a:ext cx="0" cy="290389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66" name="Rechte verbindingslijn 65">
            <a:extLst>
              <a:ext uri="{FF2B5EF4-FFF2-40B4-BE49-F238E27FC236}">
                <a16:creationId xmlns:a16="http://schemas.microsoft.com/office/drawing/2014/main" id="{B8CE17DE-6957-0FEB-62AD-6BE4E48A4B83}"/>
              </a:ext>
            </a:extLst>
          </p:cNvPr>
          <p:cNvCxnSpPr>
            <a:cxnSpLocks/>
          </p:cNvCxnSpPr>
          <p:nvPr/>
        </p:nvCxnSpPr>
        <p:spPr>
          <a:xfrm rot="5400000">
            <a:off x="44095614" y="19156451"/>
            <a:ext cx="0" cy="1066274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36" name="Tijdelijke aanduiding voor tekst 8">
            <a:extLst>
              <a:ext uri="{FF2B5EF4-FFF2-40B4-BE49-F238E27FC236}">
                <a16:creationId xmlns:a16="http://schemas.microsoft.com/office/drawing/2014/main" id="{34D4E22F-247D-ED5B-C036-82C658FE133C}"/>
              </a:ext>
            </a:extLst>
          </p:cNvPr>
          <p:cNvSpPr txBox="1">
            <a:spLocks/>
          </p:cNvSpPr>
          <p:nvPr/>
        </p:nvSpPr>
        <p:spPr>
          <a:xfrm>
            <a:off x="38922759" y="7596000"/>
            <a:ext cx="10662740" cy="874150"/>
          </a:xfrm>
          <a:prstGeom prst="rect">
            <a:avLst/>
          </a:prstGeom>
        </p:spPr>
        <p:txBody>
          <a:bodyPr vert="horz"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pPr>
            <a:r>
              <a:rPr lang="en-US" sz="4400" b="1" dirty="0">
                <a:solidFill>
                  <a:srgbClr val="681300"/>
                </a:solidFill>
                <a:latin typeface="GT America"/>
                <a:cs typeface="Arial"/>
              </a:rPr>
              <a:t>In vitro safety assessment of ASOs </a:t>
            </a:r>
          </a:p>
        </p:txBody>
      </p:sp>
      <p:sp>
        <p:nvSpPr>
          <p:cNvPr id="146" name="Tijdelijke aanduiding voor tekst 8">
            <a:extLst>
              <a:ext uri="{FF2B5EF4-FFF2-40B4-BE49-F238E27FC236}">
                <a16:creationId xmlns:a16="http://schemas.microsoft.com/office/drawing/2014/main" id="{B35F404E-BD15-8BBF-D4CC-69548FBC0C6E}"/>
              </a:ext>
            </a:extLst>
          </p:cNvPr>
          <p:cNvSpPr txBox="1">
            <a:spLocks/>
          </p:cNvSpPr>
          <p:nvPr/>
        </p:nvSpPr>
        <p:spPr>
          <a:xfrm>
            <a:off x="25484400" y="17869142"/>
            <a:ext cx="11757289" cy="874150"/>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50000"/>
              </a:lnSpc>
            </a:pPr>
            <a:r>
              <a:rPr lang="en-US" sz="4400" b="1" dirty="0">
                <a:solidFill>
                  <a:srgbClr val="681300"/>
                </a:solidFill>
                <a:latin typeface="GT America"/>
                <a:cs typeface="Arial"/>
              </a:rPr>
              <a:t>In vitro safety assessment of ASOs </a:t>
            </a:r>
          </a:p>
        </p:txBody>
      </p:sp>
      <p:sp>
        <p:nvSpPr>
          <p:cNvPr id="467" name="Tijdelijke aanduiding voor tekst 59">
            <a:extLst>
              <a:ext uri="{FF2B5EF4-FFF2-40B4-BE49-F238E27FC236}">
                <a16:creationId xmlns:a16="http://schemas.microsoft.com/office/drawing/2014/main" id="{4ADDE9D6-192C-91EF-24A7-BE709D556B42}"/>
              </a:ext>
            </a:extLst>
          </p:cNvPr>
          <p:cNvSpPr txBox="1">
            <a:spLocks/>
          </p:cNvSpPr>
          <p:nvPr/>
        </p:nvSpPr>
        <p:spPr>
          <a:xfrm>
            <a:off x="13823348" y="21418158"/>
            <a:ext cx="10693195" cy="2954655"/>
          </a:xfrm>
          <a:prstGeom prst="rect">
            <a:avLst/>
          </a:prstGeom>
        </p:spPr>
        <p:txBody>
          <a:bodyPr vert="horz" lIns="0" tIns="0" rIns="0" bIns="0" rtlCol="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26258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2pPr>
            <a:lvl3pPr marL="502738"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3pPr>
            <a:lvl4pPr marL="754107"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02342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en-US" sz="2400" dirty="0">
                <a:solidFill>
                  <a:srgbClr val="681300"/>
                </a:solidFill>
                <a:latin typeface="GT America" panose="00000500000000000000"/>
                <a:cs typeface="Arial"/>
              </a:rPr>
              <a:t>Prior to assay automation, two types of Real-Time qPCR assays were evaluated in a manual setup for a side-by-side comparison. We optimized the number of cells seeded per well in 384-well plate format, volume of lysis buffer as well as reverse transcriptase, cDNA dilution and PCR reaction volumes based on the PCR performance (linearity, amplification efficiency, curve fit, delta Ct) as illustrated in (A) in lysates from untreated cells. (B) shows the linear regression curves of the selected condition in </a:t>
            </a:r>
            <a:r>
              <a:rPr lang="en-US" sz="2400" dirty="0" err="1">
                <a:solidFill>
                  <a:srgbClr val="681300"/>
                </a:solidFill>
                <a:latin typeface="GT America" panose="00000500000000000000"/>
                <a:cs typeface="Arial"/>
              </a:rPr>
              <a:t>monoplex</a:t>
            </a:r>
            <a:r>
              <a:rPr lang="en-US" sz="2400" dirty="0">
                <a:solidFill>
                  <a:srgbClr val="681300"/>
                </a:solidFill>
                <a:latin typeface="GT America" panose="00000500000000000000"/>
                <a:cs typeface="Arial"/>
              </a:rPr>
              <a:t> and duplex PCR reactions per sample concentration (mean ± SD). </a:t>
            </a:r>
          </a:p>
        </p:txBody>
      </p:sp>
      <p:sp>
        <p:nvSpPr>
          <p:cNvPr id="54" name="Tijdelijke aanduiding voor tekst 8">
            <a:extLst>
              <a:ext uri="{FF2B5EF4-FFF2-40B4-BE49-F238E27FC236}">
                <a16:creationId xmlns:a16="http://schemas.microsoft.com/office/drawing/2014/main" id="{6D910946-3588-F85B-E08A-872660935483}"/>
              </a:ext>
            </a:extLst>
          </p:cNvPr>
          <p:cNvSpPr txBox="1">
            <a:spLocks/>
          </p:cNvSpPr>
          <p:nvPr/>
        </p:nvSpPr>
        <p:spPr>
          <a:xfrm>
            <a:off x="39123442" y="22534488"/>
            <a:ext cx="10259120" cy="1384995"/>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en-US" sz="3200" dirty="0">
                <a:solidFill>
                  <a:srgbClr val="681300"/>
                </a:solidFill>
                <a:latin typeface="GT America" panose="00000500000000000000"/>
                <a:cs typeface="Arial"/>
              </a:rPr>
              <a:t>Collectively, these examples highlight how MEA can be applied as a sensitive, functional screen to discriminate between safe and neurotoxic ASOs.</a:t>
            </a:r>
          </a:p>
        </p:txBody>
      </p:sp>
      <p:sp>
        <p:nvSpPr>
          <p:cNvPr id="449" name="Tijdelijke aanduiding voor tekst 8">
            <a:extLst>
              <a:ext uri="{FF2B5EF4-FFF2-40B4-BE49-F238E27FC236}">
                <a16:creationId xmlns:a16="http://schemas.microsoft.com/office/drawing/2014/main" id="{9AF827D4-2148-606E-E0B0-DE7B830CACA1}"/>
              </a:ext>
            </a:extLst>
          </p:cNvPr>
          <p:cNvSpPr txBox="1">
            <a:spLocks/>
          </p:cNvSpPr>
          <p:nvPr/>
        </p:nvSpPr>
        <p:spPr>
          <a:xfrm>
            <a:off x="26388844" y="35932388"/>
            <a:ext cx="10806106" cy="439223"/>
          </a:xfrm>
          <a:prstGeom prst="rect">
            <a:avLst/>
          </a:prstGeom>
        </p:spPr>
        <p:txBody>
          <a:bodyPr vert="horz" wrap="square" lIns="0" tIns="0" rIns="0" bIns="0" rtlCol="0">
            <a:spAutoFit/>
          </a:bodyPr>
          <a:lstStyle>
            <a:lvl1pPr marL="0"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1pPr>
            <a:lvl2pPr marL="26258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2pPr>
            <a:lvl3pPr marL="502738"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3pPr>
            <a:lvl4pPr marL="754107"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4pPr>
            <a:lvl5pPr marL="1023429" indent="0" algn="l" defTabSz="914400" rtl="0" eaLnBrk="1" latinLnBrk="0" hangingPunct="1">
              <a:lnSpc>
                <a:spcPts val="3600"/>
              </a:lnSpc>
              <a:spcBef>
                <a:spcPts val="0"/>
              </a:spcBef>
              <a:buFont typeface="Arial" panose="020B0604020202020204" pitchFamily="34" charset="0"/>
              <a:buNone/>
              <a:defRPr sz="2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endParaRPr lang="en-US" sz="2747" b="1" dirty="0"/>
          </a:p>
        </p:txBody>
      </p:sp>
      <p:sp>
        <p:nvSpPr>
          <p:cNvPr id="910" name="Tekstvak 35">
            <a:extLst>
              <a:ext uri="{FF2B5EF4-FFF2-40B4-BE49-F238E27FC236}">
                <a16:creationId xmlns:a16="http://schemas.microsoft.com/office/drawing/2014/main" id="{F4704A02-D78C-928C-F1EF-25506F04058F}"/>
              </a:ext>
            </a:extLst>
          </p:cNvPr>
          <p:cNvSpPr txBox="1"/>
          <p:nvPr/>
        </p:nvSpPr>
        <p:spPr>
          <a:xfrm>
            <a:off x="43535851" y="12916960"/>
            <a:ext cx="5844208" cy="8863965"/>
          </a:xfrm>
          <a:prstGeom prst="rect">
            <a:avLst/>
          </a:prstGeom>
          <a:noFill/>
          <a:ln>
            <a:noFill/>
          </a:ln>
        </p:spPr>
        <p:txBody>
          <a:bodyPr wrap="square" lIns="0" tIns="0" rIns="0" bIns="0" rtlCol="0">
            <a:spAutoFit/>
          </a:bodyPr>
          <a:lstStyle/>
          <a:p>
            <a:pPr algn="just" eaLnBrk="1" fontAlgn="auto" hangingPunct="1">
              <a:spcBef>
                <a:spcPts val="0"/>
              </a:spcBef>
              <a:spcAft>
                <a:spcPts val="0"/>
              </a:spcAft>
            </a:pPr>
            <a:r>
              <a:rPr lang="en-US" sz="2400" dirty="0">
                <a:solidFill>
                  <a:srgbClr val="681300"/>
                </a:solidFill>
                <a:latin typeface="GT America" panose="00000500000000000000"/>
                <a:cs typeface="Arial"/>
              </a:rPr>
              <a:t>Illustrate representative outcomes from the MEA assay used to evaluate the effects of ASOs. This assay enables us to functionally assess neuronal activity and detect potential cytotoxic effects.</a:t>
            </a:r>
          </a:p>
          <a:p>
            <a:pPr algn="just" eaLnBrk="1" fontAlgn="auto" hangingPunct="1">
              <a:spcBef>
                <a:spcPts val="0"/>
              </a:spcBef>
              <a:spcAft>
                <a:spcPts val="0"/>
              </a:spcAft>
            </a:pPr>
            <a:r>
              <a:rPr lang="en-US" sz="2400" dirty="0">
                <a:solidFill>
                  <a:srgbClr val="681300"/>
                </a:solidFill>
                <a:latin typeface="GT America" panose="00000500000000000000"/>
                <a:cs typeface="Arial"/>
              </a:rPr>
              <a:t>In vehicle treated wells, spikes and network bursts are strong and at regular intervals </a:t>
            </a:r>
          </a:p>
          <a:p>
            <a:pPr algn="just" eaLnBrk="1" fontAlgn="auto" hangingPunct="1">
              <a:spcBef>
                <a:spcPts val="0"/>
              </a:spcBef>
              <a:spcAft>
                <a:spcPts val="0"/>
              </a:spcAft>
            </a:pPr>
            <a:endParaRPr lang="en-US" sz="2400" dirty="0">
              <a:solidFill>
                <a:srgbClr val="681300"/>
              </a:solidFill>
              <a:latin typeface="GT America" panose="00000500000000000000"/>
              <a:cs typeface="Arial"/>
            </a:endParaRPr>
          </a:p>
          <a:p>
            <a:pPr algn="just" eaLnBrk="1" fontAlgn="auto" hangingPunct="1">
              <a:spcBef>
                <a:spcPts val="0"/>
              </a:spcBef>
              <a:spcAft>
                <a:spcPts val="0"/>
              </a:spcAft>
            </a:pPr>
            <a:endParaRPr lang="en-US" sz="2400" dirty="0">
              <a:solidFill>
                <a:srgbClr val="681300"/>
              </a:solidFill>
              <a:latin typeface="GT America" panose="00000500000000000000"/>
              <a:cs typeface="Arial"/>
            </a:endParaRPr>
          </a:p>
          <a:p>
            <a:pPr algn="just" eaLnBrk="1" fontAlgn="auto" hangingPunct="1">
              <a:spcBef>
                <a:spcPts val="0"/>
              </a:spcBef>
              <a:spcAft>
                <a:spcPts val="0"/>
              </a:spcAft>
            </a:pPr>
            <a:r>
              <a:rPr lang="en-US" sz="2400" dirty="0">
                <a:solidFill>
                  <a:srgbClr val="681300"/>
                </a:solidFill>
                <a:latin typeface="GT America" panose="00000500000000000000"/>
                <a:cs typeface="Arial"/>
              </a:rPr>
              <a:t>In neuronal co-cultures treated with ASO-1, a significant decrease in amplitude with an increase in event frequency was observed, suggesting an overall excitatory or hyperactive neuronal profile. </a:t>
            </a:r>
          </a:p>
          <a:p>
            <a:pPr algn="just" eaLnBrk="1" fontAlgn="auto" hangingPunct="1">
              <a:spcBef>
                <a:spcPts val="0"/>
              </a:spcBef>
              <a:spcAft>
                <a:spcPts val="0"/>
              </a:spcAft>
            </a:pPr>
            <a:endParaRPr lang="en-US" sz="2400" dirty="0">
              <a:solidFill>
                <a:srgbClr val="681300"/>
              </a:solidFill>
              <a:latin typeface="GT America" panose="00000500000000000000"/>
              <a:cs typeface="Arial"/>
            </a:endParaRPr>
          </a:p>
          <a:p>
            <a:pPr algn="just" eaLnBrk="1" fontAlgn="auto" hangingPunct="1">
              <a:spcBef>
                <a:spcPts val="0"/>
              </a:spcBef>
              <a:spcAft>
                <a:spcPts val="0"/>
              </a:spcAft>
            </a:pPr>
            <a:endParaRPr lang="en-US" sz="2400" dirty="0">
              <a:solidFill>
                <a:srgbClr val="681300"/>
              </a:solidFill>
              <a:latin typeface="GT America" panose="00000500000000000000"/>
              <a:cs typeface="Arial"/>
            </a:endParaRPr>
          </a:p>
          <a:p>
            <a:pPr algn="just" eaLnBrk="1" fontAlgn="auto" hangingPunct="1">
              <a:spcBef>
                <a:spcPts val="0"/>
              </a:spcBef>
              <a:spcAft>
                <a:spcPts val="0"/>
              </a:spcAft>
            </a:pPr>
            <a:endParaRPr lang="en-US" sz="2400" dirty="0">
              <a:solidFill>
                <a:srgbClr val="681300"/>
              </a:solidFill>
              <a:latin typeface="GT America" panose="00000500000000000000"/>
              <a:cs typeface="Arial"/>
            </a:endParaRPr>
          </a:p>
          <a:p>
            <a:pPr algn="just" eaLnBrk="1" fontAlgn="auto" hangingPunct="1">
              <a:spcBef>
                <a:spcPts val="0"/>
              </a:spcBef>
              <a:spcAft>
                <a:spcPts val="0"/>
              </a:spcAft>
            </a:pPr>
            <a:endParaRPr lang="en-US" sz="2400" dirty="0">
              <a:solidFill>
                <a:srgbClr val="681300"/>
              </a:solidFill>
              <a:latin typeface="GT America" panose="00000500000000000000"/>
              <a:cs typeface="Arial"/>
            </a:endParaRPr>
          </a:p>
          <a:p>
            <a:pPr algn="just" eaLnBrk="1" fontAlgn="auto" hangingPunct="1">
              <a:spcBef>
                <a:spcPts val="0"/>
              </a:spcBef>
              <a:spcAft>
                <a:spcPts val="0"/>
              </a:spcAft>
            </a:pPr>
            <a:r>
              <a:rPr lang="en-US" sz="2400" dirty="0">
                <a:solidFill>
                  <a:srgbClr val="681300"/>
                </a:solidFill>
                <a:latin typeface="GT America" panose="00000500000000000000"/>
                <a:cs typeface="Arial"/>
              </a:rPr>
              <a:t>ASO 2 demonstrates a “toxic” ASO, which causes marked disruptions in electrical activity such as reduced amplitude and network burst frequency, consistent with impaired neuronal excitability.</a:t>
            </a:r>
          </a:p>
        </p:txBody>
      </p:sp>
      <p:sp>
        <p:nvSpPr>
          <p:cNvPr id="386" name="TextBox 385">
            <a:extLst>
              <a:ext uri="{FF2B5EF4-FFF2-40B4-BE49-F238E27FC236}">
                <a16:creationId xmlns:a16="http://schemas.microsoft.com/office/drawing/2014/main" id="{03DB5B5B-3C89-E2E1-8DF2-17863D8E051C}"/>
              </a:ext>
            </a:extLst>
          </p:cNvPr>
          <p:cNvSpPr txBox="1"/>
          <p:nvPr/>
        </p:nvSpPr>
        <p:spPr>
          <a:xfrm>
            <a:off x="13324024" y="9119969"/>
            <a:ext cx="940216" cy="533351"/>
          </a:xfrm>
          <a:prstGeom prst="rect">
            <a:avLst/>
          </a:prstGeom>
          <a:noFill/>
        </p:spPr>
        <p:txBody>
          <a:bodyPr wrap="square" rtlCol="0">
            <a:spAutoFit/>
          </a:bodyPr>
          <a:lstStyle/>
          <a:p>
            <a:pPr algn="ctr"/>
            <a:r>
              <a:rPr lang="en-US" sz="2800" b="1" dirty="0">
                <a:solidFill>
                  <a:srgbClr val="501A26"/>
                </a:solidFill>
                <a:latin typeface="GT America" panose="020B0604020202020204" charset="0"/>
              </a:rPr>
              <a:t>A</a:t>
            </a:r>
          </a:p>
        </p:txBody>
      </p:sp>
      <p:sp>
        <p:nvSpPr>
          <p:cNvPr id="121" name="Text Placeholder 3">
            <a:extLst>
              <a:ext uri="{FF2B5EF4-FFF2-40B4-BE49-F238E27FC236}">
                <a16:creationId xmlns:a16="http://schemas.microsoft.com/office/drawing/2014/main" id="{A657C49D-3088-D993-5A33-A71C1734A773}"/>
              </a:ext>
            </a:extLst>
          </p:cNvPr>
          <p:cNvSpPr txBox="1">
            <a:spLocks/>
          </p:cNvSpPr>
          <p:nvPr/>
        </p:nvSpPr>
        <p:spPr>
          <a:xfrm>
            <a:off x="25963492" y="13859564"/>
            <a:ext cx="11532414" cy="1260563"/>
          </a:xfrm>
          <a:prstGeom prst="rect">
            <a:avLst/>
          </a:prstGeom>
        </p:spPr>
        <p:txBody>
          <a:bodyPr vert="horz" lIns="0" tIns="32337" rIns="64677" bIns="32337" rtlCol="0" anchor="t">
            <a:noAutofit/>
          </a:bodyPr>
          <a:lstStyle>
            <a:defPPr>
              <a:defRPr lang="en-US"/>
            </a:defPPr>
            <a:lvl1pPr algn="l" rtl="0" eaLnBrk="0" fontAlgn="base" hangingPunct="0">
              <a:spcBef>
                <a:spcPct val="0"/>
              </a:spcBef>
              <a:spcAft>
                <a:spcPct val="0"/>
              </a:spcAft>
              <a:defRPr sz="6795" kern="1200">
                <a:solidFill>
                  <a:schemeClr val="tx1"/>
                </a:solidFill>
                <a:latin typeface="Times" pitchFamily="-65" charset="0"/>
                <a:ea typeface="+mn-ea"/>
                <a:cs typeface="+mn-cs"/>
              </a:defRPr>
            </a:lvl1pPr>
            <a:lvl2pPr marL="1294225" algn="l" rtl="0" eaLnBrk="0" fontAlgn="base" hangingPunct="0">
              <a:spcBef>
                <a:spcPct val="0"/>
              </a:spcBef>
              <a:spcAft>
                <a:spcPct val="0"/>
              </a:spcAft>
              <a:defRPr sz="6795" kern="1200">
                <a:solidFill>
                  <a:schemeClr val="tx1"/>
                </a:solidFill>
                <a:latin typeface="Times" pitchFamily="-65" charset="0"/>
                <a:ea typeface="+mn-ea"/>
                <a:cs typeface="+mn-cs"/>
              </a:defRPr>
            </a:lvl2pPr>
            <a:lvl3pPr marL="2588449" algn="l" rtl="0" eaLnBrk="0" fontAlgn="base" hangingPunct="0">
              <a:spcBef>
                <a:spcPct val="0"/>
              </a:spcBef>
              <a:spcAft>
                <a:spcPct val="0"/>
              </a:spcAft>
              <a:defRPr sz="6795" kern="1200">
                <a:solidFill>
                  <a:schemeClr val="tx1"/>
                </a:solidFill>
                <a:latin typeface="Times" pitchFamily="-65" charset="0"/>
                <a:ea typeface="+mn-ea"/>
                <a:cs typeface="+mn-cs"/>
              </a:defRPr>
            </a:lvl3pPr>
            <a:lvl4pPr marL="3882674" algn="l" rtl="0" eaLnBrk="0" fontAlgn="base" hangingPunct="0">
              <a:spcBef>
                <a:spcPct val="0"/>
              </a:spcBef>
              <a:spcAft>
                <a:spcPct val="0"/>
              </a:spcAft>
              <a:defRPr sz="6795" kern="1200">
                <a:solidFill>
                  <a:schemeClr val="tx1"/>
                </a:solidFill>
                <a:latin typeface="Times" pitchFamily="-65" charset="0"/>
                <a:ea typeface="+mn-ea"/>
                <a:cs typeface="+mn-cs"/>
              </a:defRPr>
            </a:lvl4pPr>
            <a:lvl5pPr marL="5176902" algn="l" rtl="0" eaLnBrk="0" fontAlgn="base" hangingPunct="0">
              <a:spcBef>
                <a:spcPct val="0"/>
              </a:spcBef>
              <a:spcAft>
                <a:spcPct val="0"/>
              </a:spcAft>
              <a:defRPr sz="6795" kern="1200">
                <a:solidFill>
                  <a:schemeClr val="tx1"/>
                </a:solidFill>
                <a:latin typeface="Times" pitchFamily="-65" charset="0"/>
                <a:ea typeface="+mn-ea"/>
                <a:cs typeface="+mn-cs"/>
              </a:defRPr>
            </a:lvl5pPr>
            <a:lvl6pPr marL="6471126" algn="l" defTabSz="1294225" rtl="0" eaLnBrk="1" latinLnBrk="0" hangingPunct="1">
              <a:defRPr sz="6795" kern="1200">
                <a:solidFill>
                  <a:schemeClr val="tx1"/>
                </a:solidFill>
                <a:latin typeface="Times" pitchFamily="-65" charset="0"/>
                <a:ea typeface="+mn-ea"/>
                <a:cs typeface="+mn-cs"/>
              </a:defRPr>
            </a:lvl6pPr>
            <a:lvl7pPr marL="7765351" algn="l" defTabSz="1294225" rtl="0" eaLnBrk="1" latinLnBrk="0" hangingPunct="1">
              <a:defRPr sz="6795" kern="1200">
                <a:solidFill>
                  <a:schemeClr val="tx1"/>
                </a:solidFill>
                <a:latin typeface="Times" pitchFamily="-65" charset="0"/>
                <a:ea typeface="+mn-ea"/>
                <a:cs typeface="+mn-cs"/>
              </a:defRPr>
            </a:lvl7pPr>
            <a:lvl8pPr marL="9059575" algn="l" defTabSz="1294225" rtl="0" eaLnBrk="1" latinLnBrk="0" hangingPunct="1">
              <a:defRPr sz="6795" kern="1200">
                <a:solidFill>
                  <a:schemeClr val="tx1"/>
                </a:solidFill>
                <a:latin typeface="Times" pitchFamily="-65" charset="0"/>
                <a:ea typeface="+mn-ea"/>
                <a:cs typeface="+mn-cs"/>
              </a:defRPr>
            </a:lvl8pPr>
            <a:lvl9pPr marL="10353800" algn="l" defTabSz="1294225" rtl="0" eaLnBrk="1" latinLnBrk="0" hangingPunct="1">
              <a:defRPr sz="6795" kern="1200">
                <a:solidFill>
                  <a:schemeClr val="tx1"/>
                </a:solidFill>
                <a:latin typeface="Times" pitchFamily="-65" charset="0"/>
                <a:ea typeface="+mn-ea"/>
                <a:cs typeface="+mn-cs"/>
              </a:defRPr>
            </a:lvl9pPr>
          </a:lstStyle>
          <a:p>
            <a:pPr algn="just">
              <a:spcBef>
                <a:spcPts val="212"/>
              </a:spcBef>
            </a:pPr>
            <a:r>
              <a:rPr lang="en-US" sz="2400" dirty="0">
                <a:solidFill>
                  <a:srgbClr val="681300"/>
                </a:solidFill>
                <a:latin typeface="GT America" panose="00000500000000000000"/>
                <a:cs typeface="Arial"/>
              </a:rPr>
              <a:t>(A) shows the mean of negative control conditions across 14 cell plates. Each cell plate was run as technical PCR triplicate. In both cases, the  inter-plate variability in positive or inter-plate variability between technical replicates was below 5% and the inter-plate variation among biological replicates was 2.8% for vehicle and 3.9% for the control, concluding a robust assay performance.</a:t>
            </a:r>
          </a:p>
          <a:p>
            <a:pPr algn="just">
              <a:spcBef>
                <a:spcPts val="212"/>
              </a:spcBef>
            </a:pPr>
            <a:endParaRPr lang="en-US" sz="2400" dirty="0">
              <a:solidFill>
                <a:srgbClr val="681300"/>
              </a:solidFill>
              <a:latin typeface="GT America" panose="00000500000000000000"/>
              <a:cs typeface="Arial"/>
            </a:endParaRPr>
          </a:p>
          <a:p>
            <a:pPr algn="just">
              <a:spcBef>
                <a:spcPts val="212"/>
              </a:spcBef>
            </a:pPr>
            <a:r>
              <a:rPr lang="en-US" sz="2400" dirty="0">
                <a:solidFill>
                  <a:srgbClr val="681300"/>
                </a:solidFill>
                <a:latin typeface="GT America" panose="00000500000000000000"/>
                <a:cs typeface="Arial"/>
              </a:rPr>
              <a:t>(B) shows an exemplary dose response of a test ASO in biological replicate. Data were plotted as %KD and fitted as non-linear, 4 parameter sigmoidal curve ± SD. Each line represents the fit of a technical PCR triplicate. </a:t>
            </a:r>
          </a:p>
        </p:txBody>
      </p:sp>
      <p:sp>
        <p:nvSpPr>
          <p:cNvPr id="122" name="TextBox 121">
            <a:extLst>
              <a:ext uri="{FF2B5EF4-FFF2-40B4-BE49-F238E27FC236}">
                <a16:creationId xmlns:a16="http://schemas.microsoft.com/office/drawing/2014/main" id="{48BE7AF8-53EB-1887-E70B-F0260E97DB15}"/>
              </a:ext>
            </a:extLst>
          </p:cNvPr>
          <p:cNvSpPr txBox="1"/>
          <p:nvPr/>
        </p:nvSpPr>
        <p:spPr>
          <a:xfrm>
            <a:off x="25812263" y="9118800"/>
            <a:ext cx="278948" cy="523220"/>
          </a:xfrm>
          <a:prstGeom prst="rect">
            <a:avLst/>
          </a:prstGeom>
          <a:noFill/>
        </p:spPr>
        <p:txBody>
          <a:bodyPr wrap="square" rtlCol="0">
            <a:spAutoFit/>
          </a:bodyPr>
          <a:lstStyle/>
          <a:p>
            <a:pPr algn="ctr"/>
            <a:r>
              <a:rPr lang="en-US" sz="2800" b="1" dirty="0">
                <a:solidFill>
                  <a:srgbClr val="681300"/>
                </a:solidFill>
                <a:latin typeface="GT America" panose="00000500000000000000"/>
                <a:cs typeface="Arial" panose="020B0604020202020204" pitchFamily="34" charset="0"/>
              </a:rPr>
              <a:t>A</a:t>
            </a:r>
          </a:p>
        </p:txBody>
      </p:sp>
      <p:sp>
        <p:nvSpPr>
          <p:cNvPr id="127" name="Rectangle 126">
            <a:extLst>
              <a:ext uri="{FF2B5EF4-FFF2-40B4-BE49-F238E27FC236}">
                <a16:creationId xmlns:a16="http://schemas.microsoft.com/office/drawing/2014/main" id="{65DBDE54-A9F8-63B2-A98A-7B91092407CD}"/>
              </a:ext>
            </a:extLst>
          </p:cNvPr>
          <p:cNvSpPr/>
          <p:nvPr/>
        </p:nvSpPr>
        <p:spPr>
          <a:xfrm>
            <a:off x="26956392" y="10711651"/>
            <a:ext cx="545310" cy="523406"/>
          </a:xfrm>
          <a:prstGeom prst="rect">
            <a:avLst/>
          </a:prstGeom>
          <a:noFill/>
          <a:ln w="28575">
            <a:solidFill>
              <a:schemeClr val="bg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NL" sz="8771"/>
          </a:p>
        </p:txBody>
      </p:sp>
      <p:cxnSp>
        <p:nvCxnSpPr>
          <p:cNvPr id="128" name="Straight Connector 127">
            <a:extLst>
              <a:ext uri="{FF2B5EF4-FFF2-40B4-BE49-F238E27FC236}">
                <a16:creationId xmlns:a16="http://schemas.microsoft.com/office/drawing/2014/main" id="{ACB64DA4-0BE2-F291-45D8-6EEB2FEB8E12}"/>
              </a:ext>
            </a:extLst>
          </p:cNvPr>
          <p:cNvCxnSpPr>
            <a:cxnSpLocks/>
            <a:stCxn id="127" idx="3"/>
          </p:cNvCxnSpPr>
          <p:nvPr/>
        </p:nvCxnSpPr>
        <p:spPr>
          <a:xfrm flipV="1">
            <a:off x="27501701" y="9317053"/>
            <a:ext cx="2450549" cy="1656302"/>
          </a:xfrm>
          <a:prstGeom prst="line">
            <a:avLst/>
          </a:prstGeom>
          <a:ln w="190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9" name="Straight Connector 128">
            <a:extLst>
              <a:ext uri="{FF2B5EF4-FFF2-40B4-BE49-F238E27FC236}">
                <a16:creationId xmlns:a16="http://schemas.microsoft.com/office/drawing/2014/main" id="{DDCC1ED4-26CB-9D36-0DCA-E876A5BA9D85}"/>
              </a:ext>
            </a:extLst>
          </p:cNvPr>
          <p:cNvCxnSpPr>
            <a:cxnSpLocks/>
            <a:stCxn id="127" idx="3"/>
          </p:cNvCxnSpPr>
          <p:nvPr/>
        </p:nvCxnSpPr>
        <p:spPr>
          <a:xfrm>
            <a:off x="27501702" y="10973357"/>
            <a:ext cx="2356974" cy="1988348"/>
          </a:xfrm>
          <a:prstGeom prst="line">
            <a:avLst/>
          </a:prstGeom>
          <a:ln w="19050" cap="flat" cmpd="sng" algn="ctr">
            <a:solidFill>
              <a:schemeClr val="bg1"/>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4" name="TextBox 133">
            <a:extLst>
              <a:ext uri="{FF2B5EF4-FFF2-40B4-BE49-F238E27FC236}">
                <a16:creationId xmlns:a16="http://schemas.microsoft.com/office/drawing/2014/main" id="{42014EE0-3937-815E-C792-AAD8BA1BC889}"/>
              </a:ext>
            </a:extLst>
          </p:cNvPr>
          <p:cNvSpPr txBox="1"/>
          <p:nvPr/>
        </p:nvSpPr>
        <p:spPr>
          <a:xfrm>
            <a:off x="29641915" y="9118800"/>
            <a:ext cx="278948" cy="523220"/>
          </a:xfrm>
          <a:prstGeom prst="rect">
            <a:avLst/>
          </a:prstGeom>
          <a:noFill/>
        </p:spPr>
        <p:txBody>
          <a:bodyPr wrap="square" rtlCol="0">
            <a:spAutoFit/>
          </a:bodyPr>
          <a:lstStyle/>
          <a:p>
            <a:pPr algn="ctr"/>
            <a:r>
              <a:rPr lang="en-US" sz="2800" b="1" dirty="0">
                <a:solidFill>
                  <a:srgbClr val="681300"/>
                </a:solidFill>
                <a:latin typeface="GT America" panose="00000500000000000000"/>
                <a:cs typeface="Arial" panose="020B0604020202020204" pitchFamily="34" charset="0"/>
              </a:rPr>
              <a:t>B</a:t>
            </a:r>
          </a:p>
        </p:txBody>
      </p:sp>
      <p:sp>
        <p:nvSpPr>
          <p:cNvPr id="230" name="Text Placeholder 3">
            <a:extLst>
              <a:ext uri="{FF2B5EF4-FFF2-40B4-BE49-F238E27FC236}">
                <a16:creationId xmlns:a16="http://schemas.microsoft.com/office/drawing/2014/main" id="{0905E046-C4AD-4D76-230C-A56030682888}"/>
              </a:ext>
            </a:extLst>
          </p:cNvPr>
          <p:cNvSpPr txBox="1">
            <a:spLocks/>
          </p:cNvSpPr>
          <p:nvPr/>
        </p:nvSpPr>
        <p:spPr>
          <a:xfrm>
            <a:off x="26107672" y="23923872"/>
            <a:ext cx="11439384" cy="1613718"/>
          </a:xfrm>
          <a:prstGeom prst="rect">
            <a:avLst/>
          </a:prstGeom>
        </p:spPr>
        <p:txBody>
          <a:bodyPr vert="horz" lIns="0" tIns="32337" rIns="64677" bIns="32337" rtlCol="0" anchor="t">
            <a:noAutofit/>
          </a:bodyPr>
          <a:lstStyle>
            <a:defPPr>
              <a:defRPr lang="en-US"/>
            </a:defPPr>
            <a:lvl1pPr algn="just">
              <a:spcBef>
                <a:spcPts val="212"/>
              </a:spcBef>
              <a:defRPr sz="1600" b="1">
                <a:solidFill>
                  <a:srgbClr val="681300"/>
                </a:solidFill>
                <a:latin typeface="GT America" panose="00000500000000000000"/>
                <a:cs typeface="Arial"/>
              </a:defRPr>
            </a:lvl1pPr>
            <a:lvl2pPr marL="1294225" algn="l" rtl="0" eaLnBrk="0" fontAlgn="base" hangingPunct="0">
              <a:spcBef>
                <a:spcPct val="0"/>
              </a:spcBef>
              <a:spcAft>
                <a:spcPct val="0"/>
              </a:spcAft>
              <a:defRPr sz="6795" kern="1200">
                <a:solidFill>
                  <a:schemeClr val="tx1"/>
                </a:solidFill>
                <a:latin typeface="Times" pitchFamily="-65" charset="0"/>
                <a:ea typeface="+mn-ea"/>
                <a:cs typeface="+mn-cs"/>
              </a:defRPr>
            </a:lvl2pPr>
            <a:lvl3pPr marL="2588449" algn="l" rtl="0" eaLnBrk="0" fontAlgn="base" hangingPunct="0">
              <a:spcBef>
                <a:spcPct val="0"/>
              </a:spcBef>
              <a:spcAft>
                <a:spcPct val="0"/>
              </a:spcAft>
              <a:defRPr sz="6795" kern="1200">
                <a:solidFill>
                  <a:schemeClr val="tx1"/>
                </a:solidFill>
                <a:latin typeface="Times" pitchFamily="-65" charset="0"/>
                <a:ea typeface="+mn-ea"/>
                <a:cs typeface="+mn-cs"/>
              </a:defRPr>
            </a:lvl3pPr>
            <a:lvl4pPr marL="3882674" algn="l" rtl="0" eaLnBrk="0" fontAlgn="base" hangingPunct="0">
              <a:spcBef>
                <a:spcPct val="0"/>
              </a:spcBef>
              <a:spcAft>
                <a:spcPct val="0"/>
              </a:spcAft>
              <a:defRPr sz="6795" kern="1200">
                <a:solidFill>
                  <a:schemeClr val="tx1"/>
                </a:solidFill>
                <a:latin typeface="Times" pitchFamily="-65" charset="0"/>
                <a:ea typeface="+mn-ea"/>
                <a:cs typeface="+mn-cs"/>
              </a:defRPr>
            </a:lvl4pPr>
            <a:lvl5pPr marL="5176902" algn="l" rtl="0" eaLnBrk="0" fontAlgn="base" hangingPunct="0">
              <a:spcBef>
                <a:spcPct val="0"/>
              </a:spcBef>
              <a:spcAft>
                <a:spcPct val="0"/>
              </a:spcAft>
              <a:defRPr sz="6795" kern="1200">
                <a:solidFill>
                  <a:schemeClr val="tx1"/>
                </a:solidFill>
                <a:latin typeface="Times" pitchFamily="-65" charset="0"/>
                <a:ea typeface="+mn-ea"/>
                <a:cs typeface="+mn-cs"/>
              </a:defRPr>
            </a:lvl5pPr>
            <a:lvl6pPr marL="6471126" algn="l" defTabSz="1294225" rtl="0" eaLnBrk="1" latinLnBrk="0" hangingPunct="1">
              <a:defRPr sz="6795" kern="1200">
                <a:solidFill>
                  <a:schemeClr val="tx1"/>
                </a:solidFill>
                <a:latin typeface="Times" pitchFamily="-65" charset="0"/>
                <a:ea typeface="+mn-ea"/>
                <a:cs typeface="+mn-cs"/>
              </a:defRPr>
            </a:lvl6pPr>
            <a:lvl7pPr marL="7765351" algn="l" defTabSz="1294225" rtl="0" eaLnBrk="1" latinLnBrk="0" hangingPunct="1">
              <a:defRPr sz="6795" kern="1200">
                <a:solidFill>
                  <a:schemeClr val="tx1"/>
                </a:solidFill>
                <a:latin typeface="Times" pitchFamily="-65" charset="0"/>
                <a:ea typeface="+mn-ea"/>
                <a:cs typeface="+mn-cs"/>
              </a:defRPr>
            </a:lvl7pPr>
            <a:lvl8pPr marL="9059575" algn="l" defTabSz="1294225" rtl="0" eaLnBrk="1" latinLnBrk="0" hangingPunct="1">
              <a:defRPr sz="6795" kern="1200">
                <a:solidFill>
                  <a:schemeClr val="tx1"/>
                </a:solidFill>
                <a:latin typeface="Times" pitchFamily="-65" charset="0"/>
                <a:ea typeface="+mn-ea"/>
                <a:cs typeface="+mn-cs"/>
              </a:defRPr>
            </a:lvl8pPr>
            <a:lvl9pPr marL="10353800" algn="l" defTabSz="1294225" rtl="0" eaLnBrk="1" latinLnBrk="0" hangingPunct="1">
              <a:defRPr sz="6795" kern="1200">
                <a:solidFill>
                  <a:schemeClr val="tx1"/>
                </a:solidFill>
                <a:latin typeface="Times" pitchFamily="-65" charset="0"/>
                <a:ea typeface="+mn-ea"/>
                <a:cs typeface="+mn-cs"/>
              </a:defRPr>
            </a:lvl9pPr>
          </a:lstStyle>
          <a:p>
            <a:r>
              <a:rPr lang="en-GB" sz="2400" b="0" dirty="0">
                <a:cs typeface="Arial" panose="020B0604020202020204" pitchFamily="34" charset="0"/>
              </a:rPr>
              <a:t>Exemplar calcium traces from Ncyte CNS cultures treated with toxic (upper trace) and non-toxic ASOs (lower trace). Toxic ASOs cause the disruption of spontaneous calcium activity</a:t>
            </a:r>
            <a:endParaRPr lang="en-US" sz="2400" b="0" dirty="0"/>
          </a:p>
        </p:txBody>
      </p:sp>
      <p:graphicFrame>
        <p:nvGraphicFramePr>
          <p:cNvPr id="233" name="Table 232">
            <a:extLst>
              <a:ext uri="{FF2B5EF4-FFF2-40B4-BE49-F238E27FC236}">
                <a16:creationId xmlns:a16="http://schemas.microsoft.com/office/drawing/2014/main" id="{291893BC-A0A9-8355-ED2B-6CBB5BBDF580}"/>
              </a:ext>
            </a:extLst>
          </p:cNvPr>
          <p:cNvGraphicFramePr>
            <a:graphicFrameLocks noGrp="1"/>
          </p:cNvGraphicFramePr>
          <p:nvPr>
            <p:extLst>
              <p:ext uri="{D42A27DB-BD31-4B8C-83A1-F6EECF244321}">
                <p14:modId xmlns:p14="http://schemas.microsoft.com/office/powerpoint/2010/main" val="4011748233"/>
              </p:ext>
            </p:extLst>
          </p:nvPr>
        </p:nvGraphicFramePr>
        <p:xfrm>
          <a:off x="30978720" y="27014796"/>
          <a:ext cx="750931" cy="244619"/>
        </p:xfrm>
        <a:graphic>
          <a:graphicData uri="http://schemas.openxmlformats.org/drawingml/2006/table">
            <a:tbl>
              <a:tblPr>
                <a:tableStyleId>{5C22544A-7EE6-4342-B048-85BDC9FD1C3A}</a:tableStyleId>
              </a:tblPr>
              <a:tblGrid>
                <a:gridCol w="750931">
                  <a:extLst>
                    <a:ext uri="{9D8B030D-6E8A-4147-A177-3AD203B41FA5}">
                      <a16:colId xmlns:a16="http://schemas.microsoft.com/office/drawing/2014/main" val="1651736731"/>
                    </a:ext>
                  </a:extLst>
                </a:gridCol>
              </a:tblGrid>
              <a:tr h="244619">
                <a:tc>
                  <a:txBody>
                    <a:bodyPr/>
                    <a:lstStyle/>
                    <a:p>
                      <a:pPr algn="ctr"/>
                      <a:r>
                        <a:rPr lang="en-GB" sz="1000" b="1" dirty="0">
                          <a:solidFill>
                            <a:srgbClr val="FFFFFF"/>
                          </a:solidFill>
                          <a:latin typeface="Arial" panose="020B0604020202020204" pitchFamily="34" charset="0"/>
                          <a:cs typeface="Arial" panose="020B0604020202020204" pitchFamily="34" charset="0"/>
                        </a:rPr>
                        <a:t>100 µm</a:t>
                      </a:r>
                    </a:p>
                  </a:txBody>
                  <a:tcPr>
                    <a:lnL w="12700" cmpd="sng">
                      <a:noFill/>
                    </a:lnL>
                    <a:lnR w="12700" cmpd="sng">
                      <a:noFill/>
                    </a:lnR>
                    <a:lnT w="381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1931602"/>
                  </a:ext>
                </a:extLst>
              </a:tr>
            </a:tbl>
          </a:graphicData>
        </a:graphic>
      </p:graphicFrame>
      <p:graphicFrame>
        <p:nvGraphicFramePr>
          <p:cNvPr id="234" name="Table 233">
            <a:extLst>
              <a:ext uri="{FF2B5EF4-FFF2-40B4-BE49-F238E27FC236}">
                <a16:creationId xmlns:a16="http://schemas.microsoft.com/office/drawing/2014/main" id="{FA8C8443-9492-FB4F-C9B7-2C037F2430B4}"/>
              </a:ext>
            </a:extLst>
          </p:cNvPr>
          <p:cNvGraphicFramePr>
            <a:graphicFrameLocks noGrp="1"/>
          </p:cNvGraphicFramePr>
          <p:nvPr>
            <p:extLst>
              <p:ext uri="{D42A27DB-BD31-4B8C-83A1-F6EECF244321}">
                <p14:modId xmlns:p14="http://schemas.microsoft.com/office/powerpoint/2010/main" val="828894800"/>
              </p:ext>
            </p:extLst>
          </p:nvPr>
        </p:nvGraphicFramePr>
        <p:xfrm>
          <a:off x="27939115" y="26802116"/>
          <a:ext cx="750931" cy="244619"/>
        </p:xfrm>
        <a:graphic>
          <a:graphicData uri="http://schemas.openxmlformats.org/drawingml/2006/table">
            <a:tbl>
              <a:tblPr>
                <a:tableStyleId>{5C22544A-7EE6-4342-B048-85BDC9FD1C3A}</a:tableStyleId>
              </a:tblPr>
              <a:tblGrid>
                <a:gridCol w="750931">
                  <a:extLst>
                    <a:ext uri="{9D8B030D-6E8A-4147-A177-3AD203B41FA5}">
                      <a16:colId xmlns:a16="http://schemas.microsoft.com/office/drawing/2014/main" val="1651736731"/>
                    </a:ext>
                  </a:extLst>
                </a:gridCol>
              </a:tblGrid>
              <a:tr h="244619">
                <a:tc>
                  <a:txBody>
                    <a:bodyPr/>
                    <a:lstStyle/>
                    <a:p>
                      <a:pPr algn="ctr"/>
                      <a:r>
                        <a:rPr lang="en-GB" sz="1000" b="1" dirty="0">
                          <a:solidFill>
                            <a:srgbClr val="FFFFFF"/>
                          </a:solidFill>
                          <a:latin typeface="Arial" panose="020B0604020202020204" pitchFamily="34" charset="0"/>
                          <a:cs typeface="Arial" panose="020B0604020202020204" pitchFamily="34" charset="0"/>
                        </a:rPr>
                        <a:t>100 µm</a:t>
                      </a:r>
                    </a:p>
                  </a:txBody>
                  <a:tcPr>
                    <a:lnL w="12700" cmpd="sng">
                      <a:noFill/>
                    </a:lnL>
                    <a:lnR w="12700" cmpd="sng">
                      <a:noFill/>
                    </a:lnR>
                    <a:lnT w="38100" cap="flat" cmpd="sng" algn="ctr">
                      <a:solidFill>
                        <a:srgbClr val="FFFFFF"/>
                      </a:solidFill>
                      <a:prstDash val="solid"/>
                      <a:round/>
                      <a:headEnd type="none" w="med" len="med"/>
                      <a:tailEnd type="none" w="med" len="med"/>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71931602"/>
                  </a:ext>
                </a:extLst>
              </a:tr>
            </a:tbl>
          </a:graphicData>
        </a:graphic>
      </p:graphicFrame>
      <p:sp>
        <p:nvSpPr>
          <p:cNvPr id="387" name="Tijdelijke aanduiding voor tekst 54">
            <a:extLst>
              <a:ext uri="{FF2B5EF4-FFF2-40B4-BE49-F238E27FC236}">
                <a16:creationId xmlns:a16="http://schemas.microsoft.com/office/drawing/2014/main" id="{FCDFD904-D32E-B036-FAA8-C8EC7226B6F4}"/>
              </a:ext>
            </a:extLst>
          </p:cNvPr>
          <p:cNvSpPr txBox="1">
            <a:spLocks/>
          </p:cNvSpPr>
          <p:nvPr/>
        </p:nvSpPr>
        <p:spPr>
          <a:xfrm>
            <a:off x="1258506" y="39049398"/>
            <a:ext cx="25697886" cy="3126505"/>
          </a:xfrm>
          <a:prstGeom prst="rect">
            <a:avLst/>
          </a:prstGeom>
        </p:spPr>
        <p:txBody>
          <a:bodyPr vert="horz" lIns="91440" tIns="45720" rIns="91440" bIns="45720" rtlCol="0">
            <a:normAutofit/>
          </a:bodyPr>
          <a:lstStyle>
            <a:lvl1pPr marL="0" indent="0" algn="l" defTabSz="5112045" rtl="0" eaLnBrk="1" latinLnBrk="0" hangingPunct="1">
              <a:lnSpc>
                <a:spcPct val="90000"/>
              </a:lnSpc>
              <a:spcBef>
                <a:spcPts val="5591"/>
              </a:spcBef>
              <a:buFont typeface="Arial" panose="020B0604020202020204" pitchFamily="34" charset="0"/>
              <a:buNone/>
              <a:defRPr sz="6569" kern="1200">
                <a:solidFill>
                  <a:schemeClr val="bg1"/>
                </a:solidFill>
                <a:latin typeface="Minion Pro" panose="02040503050306020203" pitchFamily="18" charset="0"/>
                <a:ea typeface="+mn-ea"/>
                <a:cs typeface="+mn-cs"/>
              </a:defRPr>
            </a:lvl1pPr>
            <a:lvl2pPr marL="3834033" indent="-1278011" algn="l" defTabSz="5112045" rtl="0" eaLnBrk="1" latinLnBrk="0" hangingPunct="1">
              <a:lnSpc>
                <a:spcPct val="90000"/>
              </a:lnSpc>
              <a:spcBef>
                <a:spcPts val="2795"/>
              </a:spcBef>
              <a:buFont typeface="Arial" panose="020B0604020202020204" pitchFamily="34" charset="0"/>
              <a:buChar char="•"/>
              <a:defRPr sz="9287" kern="1200">
                <a:solidFill>
                  <a:schemeClr val="bg1"/>
                </a:solidFill>
                <a:latin typeface="Minion Pro" panose="02040503050306020203" pitchFamily="18" charset="0"/>
                <a:ea typeface="+mn-ea"/>
                <a:cs typeface="+mn-cs"/>
              </a:defRPr>
            </a:lvl2pPr>
            <a:lvl3pPr marL="600419"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3pPr>
            <a:lvl4pPr marL="900630"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4pPr>
            <a:lvl5pPr marL="1222282"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5pPr>
            <a:lvl6pPr marL="14058123"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6pPr>
            <a:lvl7pPr marL="16614145"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7pPr>
            <a:lvl8pPr marL="19170167"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8pPr>
            <a:lvl9pPr marL="21726190"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9pPr>
          </a:lstStyle>
          <a:p>
            <a:pPr fontAlgn="auto">
              <a:lnSpc>
                <a:spcPct val="120000"/>
              </a:lnSpc>
              <a:spcAft>
                <a:spcPts val="0"/>
              </a:spcAft>
            </a:pPr>
            <a:r>
              <a:rPr lang="en-US" sz="4800"/>
              <a:t>Ncardia’s hiPSC-derived </a:t>
            </a:r>
            <a:r>
              <a:rPr lang="en-US" sz="4800" dirty="0"/>
              <a:t>neuronal cell models enable early screening for ASO efficacy and neurotoxicity, providing a powerful platform for improving drug development efficiency.</a:t>
            </a:r>
          </a:p>
        </p:txBody>
      </p:sp>
      <p:sp>
        <p:nvSpPr>
          <p:cNvPr id="398" name="Tijdelijke aanduiding voor tekst 24">
            <a:extLst>
              <a:ext uri="{FF2B5EF4-FFF2-40B4-BE49-F238E27FC236}">
                <a16:creationId xmlns:a16="http://schemas.microsoft.com/office/drawing/2014/main" id="{64A7B078-CE13-6256-9992-CAD677EFD8FE}"/>
              </a:ext>
            </a:extLst>
          </p:cNvPr>
          <p:cNvSpPr txBox="1">
            <a:spLocks/>
          </p:cNvSpPr>
          <p:nvPr/>
        </p:nvSpPr>
        <p:spPr>
          <a:xfrm>
            <a:off x="43083292" y="39901510"/>
            <a:ext cx="2847647" cy="1774695"/>
          </a:xfrm>
          <a:prstGeom prst="rect">
            <a:avLst/>
          </a:prstGeom>
        </p:spPr>
        <p:txBody>
          <a:bodyPr vert="horz" lIns="91440" tIns="45720" rIns="91440" bIns="45720" rtlCol="0" anchor="b" anchorCtr="0">
            <a:noAutofit/>
          </a:bodyPr>
          <a:lstStyle>
            <a:lvl1pPr marL="0" indent="0" algn="r" defTabSz="5112045" rtl="0" eaLnBrk="1" latinLnBrk="0" hangingPunct="1">
              <a:lnSpc>
                <a:spcPct val="90000"/>
              </a:lnSpc>
              <a:spcBef>
                <a:spcPts val="5591"/>
              </a:spcBef>
              <a:buFont typeface="Arial" panose="020B0604020202020204" pitchFamily="34" charset="0"/>
              <a:buNone/>
              <a:defRPr sz="2508" kern="1200">
                <a:solidFill>
                  <a:schemeClr val="bg1"/>
                </a:solidFill>
                <a:latin typeface="+mn-lt"/>
                <a:ea typeface="+mn-ea"/>
                <a:cs typeface="Arial" panose="020B0604020202020204" pitchFamily="34" charset="0"/>
              </a:defRPr>
            </a:lvl1pPr>
            <a:lvl2pPr marL="3834033" indent="-1278011" algn="l" defTabSz="5112045" rtl="0" eaLnBrk="1" latinLnBrk="0" hangingPunct="1">
              <a:lnSpc>
                <a:spcPct val="90000"/>
              </a:lnSpc>
              <a:spcBef>
                <a:spcPts val="2795"/>
              </a:spcBef>
              <a:buFont typeface="Arial" panose="020B0604020202020204" pitchFamily="34" charset="0"/>
              <a:buChar char="•"/>
              <a:defRPr sz="9287" kern="1200">
                <a:solidFill>
                  <a:schemeClr val="bg1"/>
                </a:solidFill>
                <a:latin typeface="Minion Pro" panose="02040503050306020203" pitchFamily="18" charset="0"/>
                <a:ea typeface="+mn-ea"/>
                <a:cs typeface="+mn-cs"/>
              </a:defRPr>
            </a:lvl2pPr>
            <a:lvl3pPr marL="600419"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3pPr>
            <a:lvl4pPr marL="900630"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4pPr>
            <a:lvl5pPr marL="1222282" indent="0" algn="l" defTabSz="5112045" rtl="0" eaLnBrk="1" latinLnBrk="0" hangingPunct="1">
              <a:lnSpc>
                <a:spcPct val="90000"/>
              </a:lnSpc>
              <a:spcBef>
                <a:spcPts val="2795"/>
              </a:spcBef>
              <a:buFont typeface="Arial" panose="020B0604020202020204" pitchFamily="34" charset="0"/>
              <a:buNone/>
              <a:defRPr sz="9287" kern="1200">
                <a:solidFill>
                  <a:schemeClr val="bg1"/>
                </a:solidFill>
                <a:latin typeface="Minion Pro" panose="02040503050306020203" pitchFamily="18" charset="0"/>
                <a:ea typeface="+mn-ea"/>
                <a:cs typeface="+mn-cs"/>
              </a:defRPr>
            </a:lvl5pPr>
            <a:lvl6pPr marL="14058123"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6pPr>
            <a:lvl7pPr marL="16614145"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7pPr>
            <a:lvl8pPr marL="19170167"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8pPr>
            <a:lvl9pPr marL="21726190"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9pPr>
          </a:lstStyle>
          <a:p>
            <a:pPr fontAlgn="auto">
              <a:lnSpc>
                <a:spcPct val="100000"/>
              </a:lnSpc>
              <a:spcAft>
                <a:spcPts val="0"/>
              </a:spcAft>
            </a:pPr>
            <a:r>
              <a:rPr lang="nl-NL" sz="2800" dirty="0"/>
              <a:t>Contact </a:t>
            </a:r>
            <a:r>
              <a:rPr lang="nl-NL" sz="2800" dirty="0" err="1"/>
              <a:t>us</a:t>
            </a:r>
            <a:r>
              <a:rPr lang="nl-NL" sz="2800" dirty="0"/>
              <a:t> at </a:t>
            </a:r>
            <a:r>
              <a:rPr lang="en-US" sz="2800" dirty="0"/>
              <a:t>support@ncardia.com or scan the QR code to download the poster</a:t>
            </a:r>
            <a:endParaRPr lang="nl-NL" sz="2800" dirty="0"/>
          </a:p>
        </p:txBody>
      </p:sp>
      <p:cxnSp>
        <p:nvCxnSpPr>
          <p:cNvPr id="405" name="Rechte verbindingslijn 63">
            <a:extLst>
              <a:ext uri="{FF2B5EF4-FFF2-40B4-BE49-F238E27FC236}">
                <a16:creationId xmlns:a16="http://schemas.microsoft.com/office/drawing/2014/main" id="{1B21396E-ECD1-9EF3-DCB6-28D3C015A8E3}"/>
              </a:ext>
            </a:extLst>
          </p:cNvPr>
          <p:cNvCxnSpPr>
            <a:cxnSpLocks/>
          </p:cNvCxnSpPr>
          <p:nvPr/>
        </p:nvCxnSpPr>
        <p:spPr>
          <a:xfrm>
            <a:off x="13195043" y="7673709"/>
            <a:ext cx="0" cy="290389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406" name="Rechte verbindingslijn 63">
            <a:extLst>
              <a:ext uri="{FF2B5EF4-FFF2-40B4-BE49-F238E27FC236}">
                <a16:creationId xmlns:a16="http://schemas.microsoft.com/office/drawing/2014/main" id="{A6F6AF86-B251-1B13-B3A4-00FDF7B07A0E}"/>
              </a:ext>
            </a:extLst>
          </p:cNvPr>
          <p:cNvCxnSpPr>
            <a:cxnSpLocks/>
          </p:cNvCxnSpPr>
          <p:nvPr/>
        </p:nvCxnSpPr>
        <p:spPr>
          <a:xfrm>
            <a:off x="38036027" y="7737519"/>
            <a:ext cx="0" cy="29038988"/>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grpSp>
        <p:nvGrpSpPr>
          <p:cNvPr id="7" name="Group 6">
            <a:extLst>
              <a:ext uri="{FF2B5EF4-FFF2-40B4-BE49-F238E27FC236}">
                <a16:creationId xmlns:a16="http://schemas.microsoft.com/office/drawing/2014/main" id="{03DE1ADB-8468-87C2-D447-08FE59FDB666}"/>
              </a:ext>
            </a:extLst>
          </p:cNvPr>
          <p:cNvGrpSpPr/>
          <p:nvPr/>
        </p:nvGrpSpPr>
        <p:grpSpPr>
          <a:xfrm>
            <a:off x="15987728" y="17017640"/>
            <a:ext cx="7807717" cy="3994942"/>
            <a:chOff x="15987728" y="17017640"/>
            <a:chExt cx="7807717" cy="3994942"/>
          </a:xfrm>
        </p:grpSpPr>
        <p:pic>
          <p:nvPicPr>
            <p:cNvPr id="23" name="Picture 22">
              <a:extLst>
                <a:ext uri="{FF2B5EF4-FFF2-40B4-BE49-F238E27FC236}">
                  <a16:creationId xmlns:a16="http://schemas.microsoft.com/office/drawing/2014/main" id="{578EE531-F573-5CCA-7FA6-2D98CDBC629D}"/>
                </a:ext>
              </a:extLst>
            </p:cNvPr>
            <p:cNvPicPr>
              <a:picLocks noChangeAspect="1"/>
            </p:cNvPicPr>
            <p:nvPr/>
          </p:nvPicPr>
          <p:blipFill>
            <a:blip r:embed="rId6"/>
            <a:stretch>
              <a:fillRect/>
            </a:stretch>
          </p:blipFill>
          <p:spPr>
            <a:xfrm>
              <a:off x="15987728" y="17017640"/>
              <a:ext cx="5288303" cy="3994942"/>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4562FA30-EF5E-AB31-4BF8-590849366971}"/>
                </a:ext>
              </a:extLst>
            </p:cNvPr>
            <p:cNvPicPr>
              <a:picLocks noChangeAspect="1"/>
            </p:cNvPicPr>
            <p:nvPr/>
          </p:nvPicPr>
          <p:blipFill>
            <a:blip r:embed="rId7"/>
            <a:stretch>
              <a:fillRect/>
            </a:stretch>
          </p:blipFill>
          <p:spPr>
            <a:xfrm>
              <a:off x="21448424" y="17733208"/>
              <a:ext cx="2347021" cy="1514855"/>
            </a:xfrm>
            <a:prstGeom prst="rect">
              <a:avLst/>
            </a:prstGeom>
          </p:spPr>
        </p:pic>
      </p:grpSp>
      <p:sp>
        <p:nvSpPr>
          <p:cNvPr id="25" name="TextBox 24">
            <a:extLst>
              <a:ext uri="{FF2B5EF4-FFF2-40B4-BE49-F238E27FC236}">
                <a16:creationId xmlns:a16="http://schemas.microsoft.com/office/drawing/2014/main" id="{B32CFF32-5AD4-8F35-28DD-FD1F6CB162C8}"/>
              </a:ext>
            </a:extLst>
          </p:cNvPr>
          <p:cNvSpPr txBox="1"/>
          <p:nvPr/>
        </p:nvSpPr>
        <p:spPr>
          <a:xfrm>
            <a:off x="13323600" y="17005050"/>
            <a:ext cx="940216" cy="533351"/>
          </a:xfrm>
          <a:prstGeom prst="rect">
            <a:avLst/>
          </a:prstGeom>
          <a:noFill/>
        </p:spPr>
        <p:txBody>
          <a:bodyPr wrap="square" rtlCol="0">
            <a:spAutoFit/>
          </a:bodyPr>
          <a:lstStyle/>
          <a:p>
            <a:pPr algn="ctr"/>
            <a:r>
              <a:rPr lang="en-US" sz="2800" b="1" dirty="0">
                <a:solidFill>
                  <a:srgbClr val="501A26"/>
                </a:solidFill>
                <a:latin typeface="GT America" panose="020B0604020202020204" charset="0"/>
              </a:rPr>
              <a:t>B</a:t>
            </a:r>
          </a:p>
        </p:txBody>
      </p:sp>
      <p:pic>
        <p:nvPicPr>
          <p:cNvPr id="29" name="Picture 490" descr="Graphical user interface, text, application&#10;&#10;Description automatically generated">
            <a:extLst>
              <a:ext uri="{FF2B5EF4-FFF2-40B4-BE49-F238E27FC236}">
                <a16:creationId xmlns:a16="http://schemas.microsoft.com/office/drawing/2014/main" id="{6AEBC30A-FC98-9899-B5ED-29063059E020}"/>
              </a:ext>
            </a:extLst>
          </p:cNvPr>
          <p:cNvPicPr>
            <a:picLocks noChangeAspect="1"/>
          </p:cNvPicPr>
          <p:nvPr/>
        </p:nvPicPr>
        <p:blipFill>
          <a:blip r:embed="rId8"/>
          <a:srcRect b="27264"/>
          <a:stretch/>
        </p:blipFill>
        <p:spPr>
          <a:xfrm>
            <a:off x="14562344" y="25054823"/>
            <a:ext cx="9694945" cy="3870250"/>
          </a:xfrm>
          <a:prstGeom prst="rect">
            <a:avLst/>
          </a:prstGeom>
        </p:spPr>
      </p:pic>
      <p:sp>
        <p:nvSpPr>
          <p:cNvPr id="30" name="TextBox 29">
            <a:extLst>
              <a:ext uri="{FF2B5EF4-FFF2-40B4-BE49-F238E27FC236}">
                <a16:creationId xmlns:a16="http://schemas.microsoft.com/office/drawing/2014/main" id="{FDDF8D41-73FA-AACA-F3AA-424CCA61196A}"/>
              </a:ext>
            </a:extLst>
          </p:cNvPr>
          <p:cNvSpPr txBox="1"/>
          <p:nvPr/>
        </p:nvSpPr>
        <p:spPr>
          <a:xfrm>
            <a:off x="13323600" y="29407106"/>
            <a:ext cx="432026" cy="525720"/>
          </a:xfrm>
          <a:prstGeom prst="rect">
            <a:avLst/>
          </a:prstGeom>
          <a:noFill/>
        </p:spPr>
        <p:txBody>
          <a:bodyPr wrap="square" lIns="93916" tIns="46958" rIns="93916" bIns="46958" rtlCol="0" anchor="t">
            <a:spAutoFit/>
          </a:bodyPr>
          <a:lstStyle/>
          <a:p>
            <a:pPr algn="l"/>
            <a:r>
              <a:rPr lang="en-US" sz="2800" b="1" dirty="0">
                <a:solidFill>
                  <a:srgbClr val="681300"/>
                </a:solidFill>
                <a:latin typeface="GT America"/>
                <a:cs typeface="Arial"/>
              </a:rPr>
              <a:t>B</a:t>
            </a:r>
          </a:p>
        </p:txBody>
      </p:sp>
      <p:pic>
        <p:nvPicPr>
          <p:cNvPr id="31" name="Picture 457" descr="A picture containing text, indoor, printer, kitchen appliance&#10;&#10;Description automatically generated">
            <a:extLst>
              <a:ext uri="{FF2B5EF4-FFF2-40B4-BE49-F238E27FC236}">
                <a16:creationId xmlns:a16="http://schemas.microsoft.com/office/drawing/2014/main" id="{445DC95C-AEC3-B94A-CF08-9D79F1D4601F}"/>
              </a:ext>
            </a:extLst>
          </p:cNvPr>
          <p:cNvPicPr>
            <a:picLocks noChangeAspect="1"/>
          </p:cNvPicPr>
          <p:nvPr/>
        </p:nvPicPr>
        <p:blipFill>
          <a:blip r:embed="rId9"/>
          <a:srcRect l="2168"/>
          <a:stretch/>
        </p:blipFill>
        <p:spPr>
          <a:xfrm>
            <a:off x="14503928" y="29842551"/>
            <a:ext cx="4216536" cy="3550241"/>
          </a:xfrm>
          <a:prstGeom prst="rect">
            <a:avLst/>
          </a:prstGeom>
        </p:spPr>
      </p:pic>
      <p:sp>
        <p:nvSpPr>
          <p:cNvPr id="33" name="TextBox 32">
            <a:extLst>
              <a:ext uri="{FF2B5EF4-FFF2-40B4-BE49-F238E27FC236}">
                <a16:creationId xmlns:a16="http://schemas.microsoft.com/office/drawing/2014/main" id="{31EC4C84-5409-62DE-F31B-290001398A51}"/>
              </a:ext>
            </a:extLst>
          </p:cNvPr>
          <p:cNvSpPr txBox="1"/>
          <p:nvPr/>
        </p:nvSpPr>
        <p:spPr>
          <a:xfrm>
            <a:off x="13323600" y="25033219"/>
            <a:ext cx="432026" cy="525720"/>
          </a:xfrm>
          <a:prstGeom prst="rect">
            <a:avLst/>
          </a:prstGeom>
          <a:noFill/>
        </p:spPr>
        <p:txBody>
          <a:bodyPr wrap="square" lIns="93916" tIns="46958" rIns="93916" bIns="46958" rtlCol="0" anchor="t">
            <a:spAutoFit/>
          </a:bodyPr>
          <a:lstStyle/>
          <a:p>
            <a:pPr algn="l"/>
            <a:r>
              <a:rPr lang="en-US" sz="2800" b="1" dirty="0">
                <a:solidFill>
                  <a:srgbClr val="681300"/>
                </a:solidFill>
                <a:latin typeface="GT America"/>
                <a:cs typeface="Arial"/>
              </a:rPr>
              <a:t>A</a:t>
            </a:r>
          </a:p>
        </p:txBody>
      </p:sp>
      <p:sp>
        <p:nvSpPr>
          <p:cNvPr id="36" name="TextBox 35">
            <a:extLst>
              <a:ext uri="{FF2B5EF4-FFF2-40B4-BE49-F238E27FC236}">
                <a16:creationId xmlns:a16="http://schemas.microsoft.com/office/drawing/2014/main" id="{484DC0E7-EABC-42D5-F566-2E7A7A213683}"/>
              </a:ext>
            </a:extLst>
          </p:cNvPr>
          <p:cNvSpPr txBox="1"/>
          <p:nvPr/>
        </p:nvSpPr>
        <p:spPr>
          <a:xfrm>
            <a:off x="18851722" y="29408400"/>
            <a:ext cx="577962" cy="525720"/>
          </a:xfrm>
          <a:prstGeom prst="rect">
            <a:avLst/>
          </a:prstGeom>
          <a:noFill/>
        </p:spPr>
        <p:txBody>
          <a:bodyPr wrap="square" lIns="93916" tIns="46958" rIns="93916" bIns="46958" rtlCol="0" anchor="t">
            <a:spAutoFit/>
          </a:bodyPr>
          <a:lstStyle/>
          <a:p>
            <a:pPr algn="l"/>
            <a:r>
              <a:rPr lang="en-US" sz="2800" b="1" dirty="0">
                <a:solidFill>
                  <a:srgbClr val="681300"/>
                </a:solidFill>
                <a:latin typeface="GT America"/>
                <a:cs typeface="Arial"/>
              </a:rPr>
              <a:t>C</a:t>
            </a:r>
          </a:p>
        </p:txBody>
      </p:sp>
      <p:pic>
        <p:nvPicPr>
          <p:cNvPr id="37" name="Picture 503">
            <a:extLst>
              <a:ext uri="{FF2B5EF4-FFF2-40B4-BE49-F238E27FC236}">
                <a16:creationId xmlns:a16="http://schemas.microsoft.com/office/drawing/2014/main" id="{E9656B63-B926-E5ED-3AF6-D4DD8DFBC1D1}"/>
              </a:ext>
            </a:extLst>
          </p:cNvPr>
          <p:cNvPicPr>
            <a:picLocks noChangeAspect="1"/>
          </p:cNvPicPr>
          <p:nvPr/>
        </p:nvPicPr>
        <p:blipFill rotWithShape="1">
          <a:blip r:embed="rId10"/>
          <a:srcRect l="16912" t="-907" r="47059" b="-920"/>
          <a:stretch/>
        </p:blipFill>
        <p:spPr>
          <a:xfrm>
            <a:off x="19785284" y="29678422"/>
            <a:ext cx="4970937" cy="3714370"/>
          </a:xfrm>
          <a:prstGeom prst="rect">
            <a:avLst/>
          </a:prstGeom>
        </p:spPr>
      </p:pic>
      <p:sp>
        <p:nvSpPr>
          <p:cNvPr id="38" name="Tijdelijke aanduiding voor tekst 59">
            <a:extLst>
              <a:ext uri="{FF2B5EF4-FFF2-40B4-BE49-F238E27FC236}">
                <a16:creationId xmlns:a16="http://schemas.microsoft.com/office/drawing/2014/main" id="{680551EE-3B17-95E7-7519-E5FFD0881E54}"/>
              </a:ext>
            </a:extLst>
          </p:cNvPr>
          <p:cNvSpPr txBox="1">
            <a:spLocks/>
          </p:cNvSpPr>
          <p:nvPr/>
        </p:nvSpPr>
        <p:spPr>
          <a:xfrm>
            <a:off x="13914328" y="34407033"/>
            <a:ext cx="10693195" cy="1846659"/>
          </a:xfrm>
          <a:prstGeom prst="rect">
            <a:avLst/>
          </a:prstGeom>
        </p:spPr>
        <p:txBody>
          <a:bodyPr vert="horz" lIns="0" tIns="0" rIns="0" bIns="0" rtlCol="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1pPr>
            <a:lvl2pPr marL="26258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2pPr>
            <a:lvl3pPr marL="502738"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3pPr>
            <a:lvl4pPr marL="754107"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4pPr>
            <a:lvl5pPr marL="1023429" indent="0" algn="l" defTabSz="914400" rtl="0" eaLnBrk="1" latinLnBrk="0" hangingPunct="1">
              <a:lnSpc>
                <a:spcPct val="100000"/>
              </a:lnSpc>
              <a:spcBef>
                <a:spcPts val="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fontAlgn="auto">
              <a:spcAft>
                <a:spcPts val="0"/>
              </a:spcAft>
            </a:pPr>
            <a:r>
              <a:rPr lang="en-US" sz="2400" dirty="0">
                <a:solidFill>
                  <a:srgbClr val="681300"/>
                </a:solidFill>
                <a:latin typeface="GT America" panose="00000500000000000000"/>
                <a:cs typeface="Arial"/>
              </a:rPr>
              <a:t>(A) illustrates the assay setup from cell seeding until downstream assay. All steps were performed using a cell culture grade fully automated liquid handling system as shown in (B). No significant morphological changes were visualized in vehicle controls as illustrated by phase contrast imaging (C). Neurons can be maintained in culture for extended periods.</a:t>
            </a:r>
          </a:p>
        </p:txBody>
      </p:sp>
      <p:sp>
        <p:nvSpPr>
          <p:cNvPr id="42" name="Tijdelijke aanduiding voor tekst 8">
            <a:extLst>
              <a:ext uri="{FF2B5EF4-FFF2-40B4-BE49-F238E27FC236}">
                <a16:creationId xmlns:a16="http://schemas.microsoft.com/office/drawing/2014/main" id="{3121EA10-BAEC-6F8F-484D-99B4DA5607F7}"/>
              </a:ext>
            </a:extLst>
          </p:cNvPr>
          <p:cNvSpPr txBox="1">
            <a:spLocks/>
          </p:cNvSpPr>
          <p:nvPr/>
        </p:nvSpPr>
        <p:spPr>
          <a:xfrm>
            <a:off x="25547786" y="7596000"/>
            <a:ext cx="12425907" cy="966483"/>
          </a:xfrm>
          <a:prstGeom prst="rect">
            <a:avLst/>
          </a:prstGeom>
        </p:spPr>
        <p:txBody>
          <a:bodyPr vert="horz" lIns="91440" tIns="45720" rIns="91440" bIns="45720" rtlCol="0">
            <a:spAutoFit/>
          </a:bodyPr>
          <a:lstStyle>
            <a:lvl1pPr marL="0" indent="0" algn="l" defTabSz="5112045" rtl="0" eaLnBrk="1" latinLnBrk="0" hangingPunct="1">
              <a:lnSpc>
                <a:spcPts val="4299"/>
              </a:lnSpc>
              <a:spcBef>
                <a:spcPts val="0"/>
              </a:spcBef>
              <a:buFont typeface="Arial" panose="020B0604020202020204" pitchFamily="34" charset="0"/>
              <a:buNone/>
              <a:defRPr sz="2508" kern="1200">
                <a:solidFill>
                  <a:schemeClr val="tx1"/>
                </a:solidFill>
                <a:latin typeface="+mn-lt"/>
                <a:ea typeface="+mn-ea"/>
                <a:cs typeface="+mn-cs"/>
              </a:defRPr>
            </a:lvl1pPr>
            <a:lvl2pPr marL="313610" indent="0" algn="l" defTabSz="5112045" rtl="0" eaLnBrk="1" latinLnBrk="0" hangingPunct="1">
              <a:lnSpc>
                <a:spcPts val="4299"/>
              </a:lnSpc>
              <a:spcBef>
                <a:spcPts val="0"/>
              </a:spcBef>
              <a:buFont typeface="Arial" panose="020B0604020202020204" pitchFamily="34" charset="0"/>
              <a:buNone/>
              <a:defRPr sz="2508" kern="1200">
                <a:solidFill>
                  <a:schemeClr val="tx1"/>
                </a:solidFill>
                <a:latin typeface="+mn-lt"/>
                <a:ea typeface="+mn-ea"/>
                <a:cs typeface="+mn-cs"/>
              </a:defRPr>
            </a:lvl2pPr>
            <a:lvl3pPr marL="600420" indent="0" algn="l" defTabSz="5112045" rtl="0" eaLnBrk="1" latinLnBrk="0" hangingPunct="1">
              <a:lnSpc>
                <a:spcPts val="4299"/>
              </a:lnSpc>
              <a:spcBef>
                <a:spcPts val="0"/>
              </a:spcBef>
              <a:buFont typeface="Arial" panose="020B0604020202020204" pitchFamily="34" charset="0"/>
              <a:buNone/>
              <a:defRPr sz="2508" kern="1200">
                <a:solidFill>
                  <a:schemeClr val="tx1"/>
                </a:solidFill>
                <a:latin typeface="+mn-lt"/>
                <a:ea typeface="+mn-ea"/>
                <a:cs typeface="+mn-cs"/>
              </a:defRPr>
            </a:lvl3pPr>
            <a:lvl4pPr marL="900630" indent="0" algn="l" defTabSz="5112045" rtl="0" eaLnBrk="1" latinLnBrk="0" hangingPunct="1">
              <a:lnSpc>
                <a:spcPts val="4299"/>
              </a:lnSpc>
              <a:spcBef>
                <a:spcPts val="0"/>
              </a:spcBef>
              <a:buFont typeface="Arial" panose="020B0604020202020204" pitchFamily="34" charset="0"/>
              <a:buNone/>
              <a:defRPr sz="2508" kern="1200">
                <a:solidFill>
                  <a:schemeClr val="tx1"/>
                </a:solidFill>
                <a:latin typeface="+mn-lt"/>
                <a:ea typeface="+mn-ea"/>
                <a:cs typeface="+mn-cs"/>
              </a:defRPr>
            </a:lvl4pPr>
            <a:lvl5pPr marL="1222281" indent="0" algn="l" defTabSz="5112045" rtl="0" eaLnBrk="1" latinLnBrk="0" hangingPunct="1">
              <a:lnSpc>
                <a:spcPts val="4299"/>
              </a:lnSpc>
              <a:spcBef>
                <a:spcPts val="0"/>
              </a:spcBef>
              <a:buFont typeface="Arial" panose="020B0604020202020204" pitchFamily="34" charset="0"/>
              <a:buNone/>
              <a:defRPr sz="2508" kern="1200">
                <a:solidFill>
                  <a:schemeClr val="tx1"/>
                </a:solidFill>
                <a:latin typeface="+mn-lt"/>
                <a:ea typeface="+mn-ea"/>
                <a:cs typeface="+mn-cs"/>
              </a:defRPr>
            </a:lvl5pPr>
            <a:lvl6pPr marL="14058123"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6pPr>
            <a:lvl7pPr marL="16614145"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7pPr>
            <a:lvl8pPr marL="19170167"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8pPr>
            <a:lvl9pPr marL="21726190" indent="-1278011" algn="l" defTabSz="5112045" rtl="0" eaLnBrk="1" latinLnBrk="0" hangingPunct="1">
              <a:lnSpc>
                <a:spcPct val="90000"/>
              </a:lnSpc>
              <a:spcBef>
                <a:spcPts val="2795"/>
              </a:spcBef>
              <a:buFont typeface="Arial" panose="020B0604020202020204" pitchFamily="34" charset="0"/>
              <a:buChar char="•"/>
              <a:defRPr sz="10063" kern="1200">
                <a:solidFill>
                  <a:schemeClr val="tx1"/>
                </a:solidFill>
                <a:latin typeface="+mn-lt"/>
                <a:ea typeface="+mn-ea"/>
                <a:cs typeface="+mn-cs"/>
              </a:defRPr>
            </a:lvl9pPr>
          </a:lstStyle>
          <a:p>
            <a:pPr algn="ctr" fontAlgn="auto">
              <a:lnSpc>
                <a:spcPct val="150000"/>
              </a:lnSpc>
              <a:spcAft>
                <a:spcPts val="0"/>
              </a:spcAft>
            </a:pPr>
            <a:r>
              <a:rPr lang="en-US" sz="4400" b="1" dirty="0">
                <a:solidFill>
                  <a:srgbClr val="681300"/>
                </a:solidFill>
                <a:latin typeface="GT America"/>
                <a:cs typeface="Arial"/>
              </a:rPr>
              <a:t>Automated platform for ASO screening</a:t>
            </a:r>
          </a:p>
        </p:txBody>
      </p:sp>
      <p:pic>
        <p:nvPicPr>
          <p:cNvPr id="43" name="Picture 42">
            <a:extLst>
              <a:ext uri="{FF2B5EF4-FFF2-40B4-BE49-F238E27FC236}">
                <a16:creationId xmlns:a16="http://schemas.microsoft.com/office/drawing/2014/main" id="{58B739B1-D1C4-87B1-4AF6-27AE2452D307}"/>
              </a:ext>
            </a:extLst>
          </p:cNvPr>
          <p:cNvPicPr>
            <a:picLocks noChangeAspect="1"/>
          </p:cNvPicPr>
          <p:nvPr/>
        </p:nvPicPr>
        <p:blipFill>
          <a:blip r:embed="rId11"/>
          <a:srcRect r="10942"/>
          <a:stretch>
            <a:fillRect/>
          </a:stretch>
        </p:blipFill>
        <p:spPr>
          <a:xfrm>
            <a:off x="29358867" y="9877405"/>
            <a:ext cx="8190606" cy="3397812"/>
          </a:xfrm>
          <a:prstGeom prst="rect">
            <a:avLst/>
          </a:prstGeom>
        </p:spPr>
      </p:pic>
      <p:sp>
        <p:nvSpPr>
          <p:cNvPr id="44" name="TextBox 43">
            <a:extLst>
              <a:ext uri="{FF2B5EF4-FFF2-40B4-BE49-F238E27FC236}">
                <a16:creationId xmlns:a16="http://schemas.microsoft.com/office/drawing/2014/main" id="{7072153D-D04A-1EB2-C3E8-DEC51F3A6739}"/>
              </a:ext>
            </a:extLst>
          </p:cNvPr>
          <p:cNvSpPr txBox="1"/>
          <p:nvPr/>
        </p:nvSpPr>
        <p:spPr>
          <a:xfrm>
            <a:off x="30485600" y="9204318"/>
            <a:ext cx="6446763" cy="833497"/>
          </a:xfrm>
          <a:prstGeom prst="rect">
            <a:avLst/>
          </a:prstGeom>
          <a:noFill/>
        </p:spPr>
        <p:txBody>
          <a:bodyPr rot="0" spcFirstLastPara="0" vertOverflow="overflow" horzOverflow="overflow" vert="horz" wrap="square" lIns="93916" tIns="46958" rIns="93916" bIns="46958" numCol="1" spcCol="0" rtlCol="0" fromWordArt="0" anchor="t" anchorCtr="0" forceAA="0" compatLnSpc="1">
            <a:prstTxWarp prst="textNoShape">
              <a:avLst/>
            </a:prstTxWarp>
            <a:spAutoFit/>
          </a:bodyPr>
          <a:lstStyle/>
          <a:p>
            <a:pPr algn="ctr"/>
            <a:r>
              <a:rPr lang="en-US" sz="2400" dirty="0">
                <a:solidFill>
                  <a:srgbClr val="681300"/>
                </a:solidFill>
                <a:latin typeface="GT America" panose="00000500000000000000"/>
                <a:cs typeface="Arial"/>
              </a:rPr>
              <a:t>Dose response curves in biological duplicate plates of a test ASO               </a:t>
            </a:r>
          </a:p>
        </p:txBody>
      </p:sp>
      <p:pic>
        <p:nvPicPr>
          <p:cNvPr id="45" name="Picture 4" descr="Graphical user interface, application&#10;&#10;Description automatically generated">
            <a:extLst>
              <a:ext uri="{FF2B5EF4-FFF2-40B4-BE49-F238E27FC236}">
                <a16:creationId xmlns:a16="http://schemas.microsoft.com/office/drawing/2014/main" id="{03417DE7-FADD-9CCB-7213-A94CB16B1F03}"/>
              </a:ext>
            </a:extLst>
          </p:cNvPr>
          <p:cNvPicPr>
            <a:picLocks noChangeAspect="1"/>
          </p:cNvPicPr>
          <p:nvPr/>
        </p:nvPicPr>
        <p:blipFill rotWithShape="1">
          <a:blip r:embed="rId12"/>
          <a:srcRect r="47075"/>
          <a:stretch/>
        </p:blipFill>
        <p:spPr>
          <a:xfrm>
            <a:off x="25617070" y="8909112"/>
            <a:ext cx="3957209" cy="4651195"/>
          </a:xfrm>
          <a:prstGeom prst="rect">
            <a:avLst/>
          </a:prstGeom>
        </p:spPr>
      </p:pic>
      <p:pic>
        <p:nvPicPr>
          <p:cNvPr id="47" name="Picture 46">
            <a:extLst>
              <a:ext uri="{FF2B5EF4-FFF2-40B4-BE49-F238E27FC236}">
                <a16:creationId xmlns:a16="http://schemas.microsoft.com/office/drawing/2014/main" id="{32B3CBFB-FA33-7591-6AC8-5E4C4C70EBE8}"/>
              </a:ext>
            </a:extLst>
          </p:cNvPr>
          <p:cNvPicPr>
            <a:picLocks noChangeAspect="1"/>
          </p:cNvPicPr>
          <p:nvPr/>
        </p:nvPicPr>
        <p:blipFill>
          <a:blip r:embed="rId11"/>
          <a:srcRect l="89728" r="1301" b="62114"/>
          <a:stretch>
            <a:fillRect/>
          </a:stretch>
        </p:blipFill>
        <p:spPr>
          <a:xfrm>
            <a:off x="34243248" y="9950737"/>
            <a:ext cx="772112" cy="1121298"/>
          </a:xfrm>
          <a:prstGeom prst="rect">
            <a:avLst/>
          </a:prstGeom>
        </p:spPr>
      </p:pic>
      <p:pic>
        <p:nvPicPr>
          <p:cNvPr id="50" name="Picture 49">
            <a:extLst>
              <a:ext uri="{FF2B5EF4-FFF2-40B4-BE49-F238E27FC236}">
                <a16:creationId xmlns:a16="http://schemas.microsoft.com/office/drawing/2014/main" id="{CA1B6683-F045-DB3E-F4D3-059F118FB057}"/>
              </a:ext>
            </a:extLst>
          </p:cNvPr>
          <p:cNvPicPr>
            <a:picLocks noChangeAspect="1"/>
          </p:cNvPicPr>
          <p:nvPr/>
        </p:nvPicPr>
        <p:blipFill>
          <a:blip r:embed="rId11"/>
          <a:srcRect l="89728" r="1301" b="62114"/>
          <a:stretch>
            <a:fillRect/>
          </a:stretch>
        </p:blipFill>
        <p:spPr>
          <a:xfrm>
            <a:off x="30216556" y="9903781"/>
            <a:ext cx="772113" cy="1121298"/>
          </a:xfrm>
          <a:prstGeom prst="rect">
            <a:avLst/>
          </a:prstGeom>
        </p:spPr>
      </p:pic>
      <p:graphicFrame>
        <p:nvGraphicFramePr>
          <p:cNvPr id="915" name="Diagram 914">
            <a:extLst>
              <a:ext uri="{FF2B5EF4-FFF2-40B4-BE49-F238E27FC236}">
                <a16:creationId xmlns:a16="http://schemas.microsoft.com/office/drawing/2014/main" id="{E66A0680-A191-69A1-ED92-A664ADAE7E20}"/>
              </a:ext>
            </a:extLst>
          </p:cNvPr>
          <p:cNvGraphicFramePr/>
          <p:nvPr>
            <p:extLst>
              <p:ext uri="{D42A27DB-BD31-4B8C-83A1-F6EECF244321}">
                <p14:modId xmlns:p14="http://schemas.microsoft.com/office/powerpoint/2010/main" val="2471807892"/>
              </p:ext>
            </p:extLst>
          </p:nvPr>
        </p:nvGraphicFramePr>
        <p:xfrm>
          <a:off x="25812263" y="23027159"/>
          <a:ext cx="11965810" cy="6104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916" name="Picture 915">
            <a:extLst>
              <a:ext uri="{FF2B5EF4-FFF2-40B4-BE49-F238E27FC236}">
                <a16:creationId xmlns:a16="http://schemas.microsoft.com/office/drawing/2014/main" id="{ED02F552-BF64-6A65-33EF-21D0F3995A2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172051" y="19917637"/>
            <a:ext cx="1624417" cy="1587721"/>
          </a:xfrm>
          <a:prstGeom prst="ellipse">
            <a:avLst/>
          </a:prstGeom>
          <a:ln w="3175" cap="rnd">
            <a:solidFill>
              <a:srgbClr val="A1005B"/>
            </a:solidFill>
          </a:ln>
          <a:effectLst/>
          <a:scene3d>
            <a:camera prst="orthographicFront"/>
            <a:lightRig rig="contrasting" dir="t">
              <a:rot lat="0" lon="0" rev="3000000"/>
            </a:lightRig>
          </a:scene3d>
          <a:sp3d contourW="7620">
            <a:bevelT w="95250" h="31750"/>
            <a:contourClr>
              <a:srgbClr val="333333"/>
            </a:contourClr>
          </a:sp3d>
        </p:spPr>
      </p:pic>
      <p:sp>
        <p:nvSpPr>
          <p:cNvPr id="917" name="Rectangle 916">
            <a:extLst>
              <a:ext uri="{FF2B5EF4-FFF2-40B4-BE49-F238E27FC236}">
                <a16:creationId xmlns:a16="http://schemas.microsoft.com/office/drawing/2014/main" id="{F9534596-1A89-7C81-4CBB-28E8A5E380C8}"/>
              </a:ext>
            </a:extLst>
          </p:cNvPr>
          <p:cNvSpPr/>
          <p:nvPr/>
        </p:nvSpPr>
        <p:spPr>
          <a:xfrm>
            <a:off x="30522800" y="20541237"/>
            <a:ext cx="683741" cy="148209"/>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2400" b="0" i="0" u="none" strike="noStrike" kern="0" cap="none" spc="0" normalizeH="0" baseline="0" noProof="0">
              <a:ln>
                <a:noFill/>
              </a:ln>
              <a:solidFill>
                <a:srgbClr val="FFFFFF"/>
              </a:solidFill>
              <a:effectLst/>
              <a:uLnTx/>
              <a:uFillTx/>
              <a:latin typeface="Tenorite" panose="00000500000000000000" pitchFamily="2" charset="0"/>
              <a:ea typeface="+mn-ea"/>
              <a:cs typeface="+mn-cs"/>
            </a:endParaRPr>
          </a:p>
        </p:txBody>
      </p:sp>
      <p:sp>
        <p:nvSpPr>
          <p:cNvPr id="918" name="Rectangle 917">
            <a:extLst>
              <a:ext uri="{FF2B5EF4-FFF2-40B4-BE49-F238E27FC236}">
                <a16:creationId xmlns:a16="http://schemas.microsoft.com/office/drawing/2014/main" id="{89D5BF0F-A38A-8C54-7CD2-164DD74CCB3C}"/>
              </a:ext>
            </a:extLst>
          </p:cNvPr>
          <p:cNvSpPr/>
          <p:nvPr/>
        </p:nvSpPr>
        <p:spPr>
          <a:xfrm>
            <a:off x="31120044" y="19701220"/>
            <a:ext cx="951470" cy="20057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2400" b="0" i="0" u="none" strike="noStrike" kern="0" cap="none" spc="0" normalizeH="0" baseline="0" noProof="0">
              <a:ln>
                <a:noFill/>
              </a:ln>
              <a:solidFill>
                <a:srgbClr val="FFFFFF"/>
              </a:solidFill>
              <a:effectLst/>
              <a:uLnTx/>
              <a:uFillTx/>
              <a:latin typeface="Tenorite" panose="00000500000000000000" pitchFamily="2" charset="0"/>
              <a:ea typeface="+mn-ea"/>
              <a:cs typeface="+mn-cs"/>
            </a:endParaRPr>
          </a:p>
        </p:txBody>
      </p:sp>
      <p:sp>
        <p:nvSpPr>
          <p:cNvPr id="919" name="Rectangle 918">
            <a:extLst>
              <a:ext uri="{FF2B5EF4-FFF2-40B4-BE49-F238E27FC236}">
                <a16:creationId xmlns:a16="http://schemas.microsoft.com/office/drawing/2014/main" id="{E60612BD-EA8B-9843-416C-C29F5251E686}"/>
              </a:ext>
            </a:extLst>
          </p:cNvPr>
          <p:cNvSpPr/>
          <p:nvPr/>
        </p:nvSpPr>
        <p:spPr>
          <a:xfrm>
            <a:off x="31152995" y="20677280"/>
            <a:ext cx="951470" cy="20057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2400" b="0" i="0" u="none" strike="noStrike" kern="0" cap="none" spc="0" normalizeH="0" baseline="0" noProof="0">
              <a:ln>
                <a:noFill/>
              </a:ln>
              <a:solidFill>
                <a:srgbClr val="FFFFFF"/>
              </a:solidFill>
              <a:effectLst/>
              <a:uLnTx/>
              <a:uFillTx/>
              <a:latin typeface="Tenorite" panose="00000500000000000000" pitchFamily="2" charset="0"/>
              <a:ea typeface="+mn-ea"/>
              <a:cs typeface="+mn-cs"/>
            </a:endParaRPr>
          </a:p>
        </p:txBody>
      </p:sp>
      <p:sp>
        <p:nvSpPr>
          <p:cNvPr id="920" name="Arrow: Right 919">
            <a:extLst>
              <a:ext uri="{FF2B5EF4-FFF2-40B4-BE49-F238E27FC236}">
                <a16:creationId xmlns:a16="http://schemas.microsoft.com/office/drawing/2014/main" id="{0F3E68B7-25C5-CF50-3F2E-D276CD112352}"/>
              </a:ext>
            </a:extLst>
          </p:cNvPr>
          <p:cNvSpPr/>
          <p:nvPr/>
        </p:nvSpPr>
        <p:spPr>
          <a:xfrm>
            <a:off x="28041016" y="20522355"/>
            <a:ext cx="1009650" cy="378284"/>
          </a:xfrm>
          <a:prstGeom prst="rightArrow">
            <a:avLst/>
          </a:prstGeom>
          <a:solidFill>
            <a:srgbClr val="8C1E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2400" b="0" i="0" u="none" strike="noStrike" kern="0" cap="none" spc="0" normalizeH="0" baseline="0" noProof="0">
              <a:ln>
                <a:noFill/>
              </a:ln>
              <a:solidFill>
                <a:srgbClr val="FFFFFF"/>
              </a:solidFill>
              <a:effectLst/>
              <a:uLnTx/>
              <a:uFillTx/>
              <a:latin typeface="Tenorite" panose="00000500000000000000" pitchFamily="2" charset="0"/>
              <a:ea typeface="+mn-ea"/>
              <a:cs typeface="+mn-cs"/>
            </a:endParaRPr>
          </a:p>
        </p:txBody>
      </p:sp>
      <p:sp>
        <p:nvSpPr>
          <p:cNvPr id="921" name="Arrow: Right 920">
            <a:extLst>
              <a:ext uri="{FF2B5EF4-FFF2-40B4-BE49-F238E27FC236}">
                <a16:creationId xmlns:a16="http://schemas.microsoft.com/office/drawing/2014/main" id="{0DEA50FB-0BD3-710A-519D-3C4C31FCB6AB}"/>
              </a:ext>
            </a:extLst>
          </p:cNvPr>
          <p:cNvSpPr/>
          <p:nvPr/>
        </p:nvSpPr>
        <p:spPr>
          <a:xfrm>
            <a:off x="32650456" y="20522356"/>
            <a:ext cx="969854" cy="378283"/>
          </a:xfrm>
          <a:prstGeom prst="rightArrow">
            <a:avLst/>
          </a:prstGeom>
          <a:solidFill>
            <a:srgbClr val="8C1E59"/>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2400" b="0" i="0" u="none" strike="noStrike" kern="0" cap="none" spc="0" normalizeH="0" baseline="0" noProof="0">
              <a:ln>
                <a:noFill/>
              </a:ln>
              <a:solidFill>
                <a:srgbClr val="FFFFFF"/>
              </a:solidFill>
              <a:effectLst/>
              <a:uLnTx/>
              <a:uFillTx/>
              <a:latin typeface="Tenorite" panose="00000500000000000000" pitchFamily="2" charset="0"/>
              <a:ea typeface="+mn-ea"/>
              <a:cs typeface="+mn-cs"/>
            </a:endParaRPr>
          </a:p>
        </p:txBody>
      </p:sp>
      <p:sp>
        <p:nvSpPr>
          <p:cNvPr id="923" name="TextBox 922">
            <a:extLst>
              <a:ext uri="{FF2B5EF4-FFF2-40B4-BE49-F238E27FC236}">
                <a16:creationId xmlns:a16="http://schemas.microsoft.com/office/drawing/2014/main" id="{B69C2E15-E9D1-E342-CB9C-2A41B18BF88D}"/>
              </a:ext>
            </a:extLst>
          </p:cNvPr>
          <p:cNvSpPr txBox="1"/>
          <p:nvPr/>
        </p:nvSpPr>
        <p:spPr>
          <a:xfrm>
            <a:off x="29710377" y="22227151"/>
            <a:ext cx="2565639" cy="338554"/>
          </a:xfrm>
          <a:prstGeom prst="rect">
            <a:avLst/>
          </a:prstGeom>
          <a:noFill/>
        </p:spPr>
        <p:txBody>
          <a:bodyPr wrap="none" rtlCol="0">
            <a:spAutoFit/>
          </a:bodyPr>
          <a:lstStyle/>
          <a:p>
            <a:pPr algn="ctr" eaLnBrk="1" fontAlgn="auto" hangingPunct="1">
              <a:spcBef>
                <a:spcPts val="0"/>
              </a:spcBef>
              <a:spcAft>
                <a:spcPts val="0"/>
              </a:spcAft>
            </a:pPr>
            <a:r>
              <a:rPr lang="en-US" sz="1600" dirty="0">
                <a:solidFill>
                  <a:srgbClr val="501A26"/>
                </a:solidFill>
                <a:latin typeface="Tenorite" pitchFamily="2" charset="0"/>
              </a:rPr>
              <a:t>Calcium Traces at Baseline</a:t>
            </a:r>
            <a:endParaRPr lang="en-GB" sz="1600" dirty="0">
              <a:solidFill>
                <a:srgbClr val="501A26"/>
              </a:solidFill>
              <a:latin typeface="Tenorite" pitchFamily="2" charset="0"/>
            </a:endParaRPr>
          </a:p>
        </p:txBody>
      </p:sp>
      <p:sp>
        <p:nvSpPr>
          <p:cNvPr id="926" name="TextBox 925">
            <a:extLst>
              <a:ext uri="{FF2B5EF4-FFF2-40B4-BE49-F238E27FC236}">
                <a16:creationId xmlns:a16="http://schemas.microsoft.com/office/drawing/2014/main" id="{DCD309E9-458C-775B-3BDE-C5A136C7CE5A}"/>
              </a:ext>
            </a:extLst>
          </p:cNvPr>
          <p:cNvSpPr txBox="1"/>
          <p:nvPr/>
        </p:nvSpPr>
        <p:spPr>
          <a:xfrm>
            <a:off x="34887875" y="20715703"/>
            <a:ext cx="1055289" cy="338554"/>
          </a:xfrm>
          <a:prstGeom prst="rect">
            <a:avLst/>
          </a:prstGeom>
          <a:noFill/>
        </p:spPr>
        <p:txBody>
          <a:bodyPr wrap="none" rtlCol="0">
            <a:spAutoFit/>
          </a:bodyPr>
          <a:lstStyle/>
          <a:p>
            <a:pPr algn="ctr" eaLnBrk="1" fontAlgn="auto" hangingPunct="1">
              <a:spcBef>
                <a:spcPts val="0"/>
              </a:spcBef>
              <a:spcAft>
                <a:spcPts val="0"/>
              </a:spcAft>
            </a:pPr>
            <a:r>
              <a:rPr lang="en-US" sz="1600" dirty="0">
                <a:solidFill>
                  <a:srgbClr val="501A26"/>
                </a:solidFill>
                <a:latin typeface="Tenorite" pitchFamily="2" charset="0"/>
              </a:rPr>
              <a:t>Toxic ASO</a:t>
            </a:r>
            <a:endParaRPr lang="en-GB" sz="1600" dirty="0">
              <a:solidFill>
                <a:srgbClr val="501A26"/>
              </a:solidFill>
              <a:latin typeface="Tenorite" pitchFamily="2" charset="0"/>
            </a:endParaRPr>
          </a:p>
        </p:txBody>
      </p:sp>
      <p:sp>
        <p:nvSpPr>
          <p:cNvPr id="927" name="TextBox 926">
            <a:extLst>
              <a:ext uri="{FF2B5EF4-FFF2-40B4-BE49-F238E27FC236}">
                <a16:creationId xmlns:a16="http://schemas.microsoft.com/office/drawing/2014/main" id="{ADBD61E1-F3AE-69FC-2FE3-4CF3A861AC0A}"/>
              </a:ext>
            </a:extLst>
          </p:cNvPr>
          <p:cNvSpPr txBox="1"/>
          <p:nvPr/>
        </p:nvSpPr>
        <p:spPr>
          <a:xfrm>
            <a:off x="34677017" y="22498274"/>
            <a:ext cx="1477007" cy="338554"/>
          </a:xfrm>
          <a:prstGeom prst="rect">
            <a:avLst/>
          </a:prstGeom>
          <a:noFill/>
        </p:spPr>
        <p:txBody>
          <a:bodyPr wrap="none" rtlCol="0">
            <a:spAutoFit/>
          </a:bodyPr>
          <a:lstStyle/>
          <a:p>
            <a:pPr algn="ctr" eaLnBrk="1" fontAlgn="auto" hangingPunct="1">
              <a:spcBef>
                <a:spcPts val="0"/>
              </a:spcBef>
              <a:spcAft>
                <a:spcPts val="0"/>
              </a:spcAft>
            </a:pPr>
            <a:r>
              <a:rPr lang="en-US" sz="1600" dirty="0">
                <a:solidFill>
                  <a:srgbClr val="501A26"/>
                </a:solidFill>
                <a:latin typeface="Tenorite" pitchFamily="2" charset="0"/>
              </a:rPr>
              <a:t>Non-toxic ASO</a:t>
            </a:r>
            <a:endParaRPr lang="en-GB" sz="1600" dirty="0">
              <a:solidFill>
                <a:srgbClr val="501A26"/>
              </a:solidFill>
              <a:latin typeface="Tenorite" pitchFamily="2" charset="0"/>
            </a:endParaRPr>
          </a:p>
        </p:txBody>
      </p:sp>
      <p:sp>
        <p:nvSpPr>
          <p:cNvPr id="928" name="TextBox 927">
            <a:extLst>
              <a:ext uri="{FF2B5EF4-FFF2-40B4-BE49-F238E27FC236}">
                <a16:creationId xmlns:a16="http://schemas.microsoft.com/office/drawing/2014/main" id="{CAC45404-8783-092B-C9E4-7CABB46E33CF}"/>
              </a:ext>
            </a:extLst>
          </p:cNvPr>
          <p:cNvSpPr txBox="1"/>
          <p:nvPr/>
        </p:nvSpPr>
        <p:spPr>
          <a:xfrm>
            <a:off x="27733511" y="20941179"/>
            <a:ext cx="1668722" cy="830997"/>
          </a:xfrm>
          <a:prstGeom prst="rect">
            <a:avLst/>
          </a:prstGeom>
          <a:noFill/>
        </p:spPr>
        <p:txBody>
          <a:bodyPr wrap="square" rtlCol="0">
            <a:spAutoFit/>
          </a:bodyPr>
          <a:lstStyle/>
          <a:p>
            <a:pPr algn="ctr" eaLnBrk="1" fontAlgn="auto" hangingPunct="1">
              <a:spcBef>
                <a:spcPts val="0"/>
              </a:spcBef>
              <a:spcAft>
                <a:spcPts val="0"/>
              </a:spcAft>
            </a:pPr>
            <a:r>
              <a:rPr lang="en-US" sz="1600" dirty="0">
                <a:solidFill>
                  <a:srgbClr val="501A26"/>
                </a:solidFill>
                <a:latin typeface="GT America" panose="020B0604020202020204" charset="0"/>
              </a:rPr>
              <a:t>Maturation and staining with calcium dye</a:t>
            </a:r>
            <a:endParaRPr lang="en-NL" sz="1600" dirty="0">
              <a:solidFill>
                <a:srgbClr val="501A26"/>
              </a:solidFill>
              <a:latin typeface="GT America" panose="020B0604020202020204" charset="0"/>
            </a:endParaRPr>
          </a:p>
        </p:txBody>
      </p:sp>
      <p:sp>
        <p:nvSpPr>
          <p:cNvPr id="929" name="TextBox 928">
            <a:extLst>
              <a:ext uri="{FF2B5EF4-FFF2-40B4-BE49-F238E27FC236}">
                <a16:creationId xmlns:a16="http://schemas.microsoft.com/office/drawing/2014/main" id="{AD3BB1A5-E7AC-04EB-3DED-A9C008359EA8}"/>
              </a:ext>
            </a:extLst>
          </p:cNvPr>
          <p:cNvSpPr txBox="1"/>
          <p:nvPr/>
        </p:nvSpPr>
        <p:spPr>
          <a:xfrm>
            <a:off x="32556135" y="20875852"/>
            <a:ext cx="1009650" cy="584775"/>
          </a:xfrm>
          <a:prstGeom prst="rect">
            <a:avLst/>
          </a:prstGeom>
          <a:noFill/>
        </p:spPr>
        <p:txBody>
          <a:bodyPr wrap="square" rtlCol="0">
            <a:spAutoFit/>
          </a:bodyPr>
          <a:lstStyle/>
          <a:p>
            <a:pPr algn="ctr" eaLnBrk="1" fontAlgn="auto" hangingPunct="1">
              <a:spcBef>
                <a:spcPts val="0"/>
              </a:spcBef>
              <a:spcAft>
                <a:spcPts val="0"/>
              </a:spcAft>
            </a:pPr>
            <a:r>
              <a:rPr lang="en-US" sz="1600" dirty="0">
                <a:solidFill>
                  <a:srgbClr val="501A26"/>
                </a:solidFill>
                <a:latin typeface="GT America" panose="020B0604020202020204" charset="0"/>
              </a:rPr>
              <a:t>Addition of ASOs</a:t>
            </a:r>
            <a:endParaRPr lang="en-NL" sz="1600" dirty="0">
              <a:solidFill>
                <a:srgbClr val="501A26"/>
              </a:solidFill>
              <a:latin typeface="GT America" panose="020B0604020202020204" charset="0"/>
            </a:endParaRPr>
          </a:p>
        </p:txBody>
      </p:sp>
      <p:grpSp>
        <p:nvGrpSpPr>
          <p:cNvPr id="930" name="Group 929">
            <a:extLst>
              <a:ext uri="{FF2B5EF4-FFF2-40B4-BE49-F238E27FC236}">
                <a16:creationId xmlns:a16="http://schemas.microsoft.com/office/drawing/2014/main" id="{BDDBAF2F-22A3-9AAC-2F41-92F113C0EE4C}"/>
              </a:ext>
            </a:extLst>
          </p:cNvPr>
          <p:cNvGrpSpPr/>
          <p:nvPr/>
        </p:nvGrpSpPr>
        <p:grpSpPr>
          <a:xfrm>
            <a:off x="29456758" y="19371608"/>
            <a:ext cx="3024914" cy="1252543"/>
            <a:chOff x="7365666" y="4370318"/>
            <a:chExt cx="3122289" cy="1778590"/>
          </a:xfrm>
        </p:grpSpPr>
        <p:pic>
          <p:nvPicPr>
            <p:cNvPr id="931" name="Picture 930">
              <a:extLst>
                <a:ext uri="{FF2B5EF4-FFF2-40B4-BE49-F238E27FC236}">
                  <a16:creationId xmlns:a16="http://schemas.microsoft.com/office/drawing/2014/main" id="{1664417B-5FE3-63FA-60FF-3C2B0FF284B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7365666" y="4399424"/>
              <a:ext cx="3122289" cy="1749484"/>
            </a:xfrm>
            <a:prstGeom prst="rect">
              <a:avLst/>
            </a:prstGeom>
          </p:spPr>
        </p:pic>
        <p:cxnSp>
          <p:nvCxnSpPr>
            <p:cNvPr id="932" name="Straight Connector 931">
              <a:extLst>
                <a:ext uri="{FF2B5EF4-FFF2-40B4-BE49-F238E27FC236}">
                  <a16:creationId xmlns:a16="http://schemas.microsoft.com/office/drawing/2014/main" id="{5B383772-D82F-E68A-E12E-09545B065437}"/>
                </a:ext>
              </a:extLst>
            </p:cNvPr>
            <p:cNvCxnSpPr/>
            <p:nvPr/>
          </p:nvCxnSpPr>
          <p:spPr>
            <a:xfrm>
              <a:off x="8267451" y="5060110"/>
              <a:ext cx="0" cy="666750"/>
            </a:xfrm>
            <a:prstGeom prst="line">
              <a:avLst/>
            </a:prstGeom>
            <a:noFill/>
            <a:ln w="28575" cap="flat" cmpd="sng" algn="ctr">
              <a:solidFill>
                <a:srgbClr val="FFFFFF"/>
              </a:solidFill>
              <a:prstDash val="solid"/>
              <a:miter lim="800000"/>
              <a:headEnd type="triangle"/>
              <a:tailEnd type="triangle"/>
            </a:ln>
            <a:effectLst/>
          </p:spPr>
        </p:cxnSp>
        <p:cxnSp>
          <p:nvCxnSpPr>
            <p:cNvPr id="933" name="Straight Connector 932">
              <a:extLst>
                <a:ext uri="{FF2B5EF4-FFF2-40B4-BE49-F238E27FC236}">
                  <a16:creationId xmlns:a16="http://schemas.microsoft.com/office/drawing/2014/main" id="{8BEC25F0-11EC-BC9B-6B48-6AABC62345FE}"/>
                </a:ext>
              </a:extLst>
            </p:cNvPr>
            <p:cNvCxnSpPr>
              <a:cxnSpLocks/>
            </p:cNvCxnSpPr>
            <p:nvPr/>
          </p:nvCxnSpPr>
          <p:spPr>
            <a:xfrm>
              <a:off x="8375401" y="5007677"/>
              <a:ext cx="412750" cy="0"/>
            </a:xfrm>
            <a:prstGeom prst="line">
              <a:avLst/>
            </a:prstGeom>
            <a:noFill/>
            <a:ln w="28575" cap="flat" cmpd="sng" algn="ctr">
              <a:solidFill>
                <a:srgbClr val="FFFFFF"/>
              </a:solidFill>
              <a:prstDash val="solid"/>
              <a:miter lim="800000"/>
              <a:headEnd type="triangle"/>
              <a:tailEnd type="triangle"/>
            </a:ln>
            <a:effectLst/>
          </p:spPr>
        </p:cxnSp>
        <p:sp>
          <p:nvSpPr>
            <p:cNvPr id="934" name="Left Bracket 933">
              <a:extLst>
                <a:ext uri="{FF2B5EF4-FFF2-40B4-BE49-F238E27FC236}">
                  <a16:creationId xmlns:a16="http://schemas.microsoft.com/office/drawing/2014/main" id="{90F0B78D-5D18-65F8-064C-4EE1A1EE03EE}"/>
                </a:ext>
              </a:extLst>
            </p:cNvPr>
            <p:cNvSpPr/>
            <p:nvPr/>
          </p:nvSpPr>
          <p:spPr>
            <a:xfrm rot="5400000">
              <a:off x="8803390" y="3323733"/>
              <a:ext cx="45719" cy="2730500"/>
            </a:xfrm>
            <a:prstGeom prst="leftBracket">
              <a:avLst/>
            </a:prstGeom>
            <a:noFill/>
            <a:ln w="254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2700" b="0" i="0" u="none" strike="noStrike" kern="0" cap="none" spc="0" normalizeH="0" baseline="0" noProof="0">
                <a:ln>
                  <a:noFill/>
                </a:ln>
                <a:solidFill>
                  <a:srgbClr val="FFFFFF"/>
                </a:solidFill>
                <a:effectLst/>
                <a:uLnTx/>
                <a:uFillTx/>
                <a:latin typeface="Corbel" panose="020B0503020204020204"/>
                <a:ea typeface="+mn-ea"/>
                <a:cs typeface="+mn-cs"/>
              </a:endParaRPr>
            </a:p>
          </p:txBody>
        </p:sp>
        <p:sp>
          <p:nvSpPr>
            <p:cNvPr id="935" name="TextBox 934">
              <a:extLst>
                <a:ext uri="{FF2B5EF4-FFF2-40B4-BE49-F238E27FC236}">
                  <a16:creationId xmlns:a16="http://schemas.microsoft.com/office/drawing/2014/main" id="{F4ED67BA-A06C-379B-4714-3E173747C30C}"/>
                </a:ext>
              </a:extLst>
            </p:cNvPr>
            <p:cNvSpPr txBox="1"/>
            <p:nvPr/>
          </p:nvSpPr>
          <p:spPr>
            <a:xfrm>
              <a:off x="8165850" y="4646192"/>
              <a:ext cx="2120984" cy="36055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FFFFFF"/>
                  </a:solidFill>
                  <a:effectLst/>
                  <a:uLnTx/>
                  <a:uFillTx/>
                  <a:latin typeface="Tenorite" panose="00000500000000000000" pitchFamily="2" charset="0"/>
                </a:rPr>
                <a:t>Peak to peak time</a:t>
              </a:r>
              <a:endParaRPr kumimoji="0" lang="en-NL" sz="1050" b="0" i="0" u="none" strike="noStrike" kern="0" cap="none" spc="0" normalizeH="0" baseline="0" noProof="0" dirty="0">
                <a:ln>
                  <a:noFill/>
                </a:ln>
                <a:solidFill>
                  <a:srgbClr val="FFFFFF"/>
                </a:solidFill>
                <a:effectLst/>
                <a:uLnTx/>
                <a:uFillTx/>
                <a:latin typeface="Corbel" panose="020B0503020204020204"/>
              </a:endParaRPr>
            </a:p>
          </p:txBody>
        </p:sp>
        <p:sp>
          <p:nvSpPr>
            <p:cNvPr id="936" name="TextBox 935">
              <a:extLst>
                <a:ext uri="{FF2B5EF4-FFF2-40B4-BE49-F238E27FC236}">
                  <a16:creationId xmlns:a16="http://schemas.microsoft.com/office/drawing/2014/main" id="{003947D9-3F7E-CC64-2D16-2E912D8C58CC}"/>
                </a:ext>
              </a:extLst>
            </p:cNvPr>
            <p:cNvSpPr txBox="1"/>
            <p:nvPr/>
          </p:nvSpPr>
          <p:spPr>
            <a:xfrm>
              <a:off x="8304050" y="4370318"/>
              <a:ext cx="2120984" cy="360557"/>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FFFFFF"/>
                  </a:solidFill>
                  <a:effectLst/>
                  <a:uLnTx/>
                  <a:uFillTx/>
                  <a:latin typeface="Tenorite" panose="00000500000000000000" pitchFamily="2" charset="0"/>
                </a:rPr>
                <a:t>Peak Rate</a:t>
              </a:r>
              <a:endParaRPr kumimoji="0" lang="en-NL" sz="1050" b="0" i="0" u="none" strike="noStrike" kern="0" cap="none" spc="0" normalizeH="0" baseline="0" noProof="0" dirty="0">
                <a:ln>
                  <a:noFill/>
                </a:ln>
                <a:solidFill>
                  <a:srgbClr val="FFFFFF"/>
                </a:solidFill>
                <a:effectLst/>
                <a:uLnTx/>
                <a:uFillTx/>
                <a:latin typeface="Corbel" panose="020B0503020204020204"/>
              </a:endParaRPr>
            </a:p>
          </p:txBody>
        </p:sp>
        <p:sp>
          <p:nvSpPr>
            <p:cNvPr id="937" name="TextBox 936">
              <a:extLst>
                <a:ext uri="{FF2B5EF4-FFF2-40B4-BE49-F238E27FC236}">
                  <a16:creationId xmlns:a16="http://schemas.microsoft.com/office/drawing/2014/main" id="{CD38E60A-BD85-66E6-F9E5-DFD1AB3A8646}"/>
                </a:ext>
              </a:extLst>
            </p:cNvPr>
            <p:cNvSpPr txBox="1"/>
            <p:nvPr/>
          </p:nvSpPr>
          <p:spPr>
            <a:xfrm rot="16200000">
              <a:off x="7520612" y="5046558"/>
              <a:ext cx="1244384" cy="306069"/>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050" b="1" i="0" u="none" strike="noStrike" kern="0" cap="none" spc="0" normalizeH="0" baseline="0" noProof="0" dirty="0">
                  <a:ln>
                    <a:noFill/>
                  </a:ln>
                  <a:solidFill>
                    <a:srgbClr val="FFFFFF"/>
                  </a:solidFill>
                  <a:effectLst/>
                  <a:uLnTx/>
                  <a:uFillTx/>
                  <a:latin typeface="Tenorite" panose="00000500000000000000" pitchFamily="2" charset="0"/>
                </a:rPr>
                <a:t>Amplitude</a:t>
              </a:r>
              <a:endParaRPr kumimoji="0" lang="en-NL" sz="1050" b="0" i="0" u="none" strike="noStrike" kern="0" cap="none" spc="0" normalizeH="0" baseline="0" noProof="0" dirty="0">
                <a:ln>
                  <a:noFill/>
                </a:ln>
                <a:solidFill>
                  <a:srgbClr val="FFFFFF"/>
                </a:solidFill>
                <a:effectLst/>
                <a:uLnTx/>
                <a:uFillTx/>
                <a:latin typeface="Corbel" panose="020B0503020204020204"/>
              </a:endParaRPr>
            </a:p>
          </p:txBody>
        </p:sp>
      </p:grpSp>
      <p:pic>
        <p:nvPicPr>
          <p:cNvPr id="938" name="Picture 937" descr="A red and black graph&#10;&#10;Description automatically generated with medium confidence">
            <a:extLst>
              <a:ext uri="{FF2B5EF4-FFF2-40B4-BE49-F238E27FC236}">
                <a16:creationId xmlns:a16="http://schemas.microsoft.com/office/drawing/2014/main" id="{3D728ADD-2CBA-B262-2DF7-64ABFC4F0B5C}"/>
              </a:ext>
            </a:extLst>
          </p:cNvPr>
          <p:cNvPicPr>
            <a:picLocks noChangeAspect="1"/>
          </p:cNvPicPr>
          <p:nvPr/>
        </p:nvPicPr>
        <p:blipFill rotWithShape="1">
          <a:blip r:embed="rId20"/>
          <a:srcRect t="4114"/>
          <a:stretch/>
        </p:blipFill>
        <p:spPr>
          <a:xfrm>
            <a:off x="29456758" y="20717820"/>
            <a:ext cx="3014450" cy="1445213"/>
          </a:xfrm>
          <a:prstGeom prst="rect">
            <a:avLst/>
          </a:prstGeom>
          <a:ln>
            <a:solidFill>
              <a:schemeClr val="tx1"/>
            </a:solidFill>
          </a:ln>
        </p:spPr>
      </p:pic>
      <p:pic>
        <p:nvPicPr>
          <p:cNvPr id="939" name="Picture 938" descr="A graph showing a wave of red and grey lines&#10;&#10;Description automatically generated with medium confidence">
            <a:extLst>
              <a:ext uri="{FF2B5EF4-FFF2-40B4-BE49-F238E27FC236}">
                <a16:creationId xmlns:a16="http://schemas.microsoft.com/office/drawing/2014/main" id="{C4D462AB-10EC-FC7A-9F0C-033C67443D5B}"/>
              </a:ext>
            </a:extLst>
          </p:cNvPr>
          <p:cNvPicPr>
            <a:picLocks noChangeAspect="1"/>
          </p:cNvPicPr>
          <p:nvPr/>
        </p:nvPicPr>
        <p:blipFill rotWithShape="1">
          <a:blip r:embed="rId21"/>
          <a:srcRect t="8482"/>
          <a:stretch/>
        </p:blipFill>
        <p:spPr>
          <a:xfrm>
            <a:off x="33782540" y="21075804"/>
            <a:ext cx="3265962" cy="1379375"/>
          </a:xfrm>
          <a:prstGeom prst="rect">
            <a:avLst/>
          </a:prstGeom>
          <a:ln>
            <a:solidFill>
              <a:schemeClr val="tx1">
                <a:lumMod val="50000"/>
              </a:schemeClr>
            </a:solidFill>
          </a:ln>
        </p:spPr>
      </p:pic>
      <p:pic>
        <p:nvPicPr>
          <p:cNvPr id="940" name="Picture 939" descr="A graph showing a graph of a number of data&#10;&#10;Description automatically generated with medium confidence">
            <a:extLst>
              <a:ext uri="{FF2B5EF4-FFF2-40B4-BE49-F238E27FC236}">
                <a16:creationId xmlns:a16="http://schemas.microsoft.com/office/drawing/2014/main" id="{8120DB0E-6F89-6B10-B449-4DFDD80D6BF4}"/>
              </a:ext>
            </a:extLst>
          </p:cNvPr>
          <p:cNvPicPr>
            <a:picLocks noChangeAspect="1"/>
          </p:cNvPicPr>
          <p:nvPr/>
        </p:nvPicPr>
        <p:blipFill rotWithShape="1">
          <a:blip r:embed="rId22"/>
          <a:srcRect t="8482"/>
          <a:stretch/>
        </p:blipFill>
        <p:spPr>
          <a:xfrm>
            <a:off x="33782540" y="19354563"/>
            <a:ext cx="3265963" cy="1379375"/>
          </a:xfrm>
          <a:prstGeom prst="rect">
            <a:avLst/>
          </a:prstGeom>
          <a:ln>
            <a:solidFill>
              <a:schemeClr val="tx1">
                <a:lumMod val="50000"/>
              </a:schemeClr>
            </a:solidFill>
          </a:ln>
        </p:spPr>
      </p:pic>
      <p:graphicFrame>
        <p:nvGraphicFramePr>
          <p:cNvPr id="945" name="Object 944">
            <a:extLst>
              <a:ext uri="{FF2B5EF4-FFF2-40B4-BE49-F238E27FC236}">
                <a16:creationId xmlns:a16="http://schemas.microsoft.com/office/drawing/2014/main" id="{8E16417E-E6E6-EAE0-D6B0-12B0E6F23531}"/>
              </a:ext>
            </a:extLst>
          </p:cNvPr>
          <p:cNvGraphicFramePr>
            <a:graphicFrameLocks noChangeAspect="1"/>
          </p:cNvGraphicFramePr>
          <p:nvPr>
            <p:extLst>
              <p:ext uri="{D42A27DB-BD31-4B8C-83A1-F6EECF244321}">
                <p14:modId xmlns:p14="http://schemas.microsoft.com/office/powerpoint/2010/main" val="2631400175"/>
              </p:ext>
            </p:extLst>
          </p:nvPr>
        </p:nvGraphicFramePr>
        <p:xfrm>
          <a:off x="25855613" y="29262388"/>
          <a:ext cx="4848225" cy="3860800"/>
        </p:xfrm>
        <a:graphic>
          <a:graphicData uri="http://schemas.openxmlformats.org/presentationml/2006/ole">
            <mc:AlternateContent xmlns:mc="http://schemas.openxmlformats.org/markup-compatibility/2006">
              <mc:Choice xmlns:v="urn:schemas-microsoft-com:vml" Requires="v">
                <p:oleObj name="Prism 9" r:id="rId23" imgW="3328014" imgH="2650013" progId="Prism9.Document">
                  <p:embed/>
                </p:oleObj>
              </mc:Choice>
              <mc:Fallback>
                <p:oleObj name="Prism 9" r:id="rId23" imgW="3328014" imgH="2650013" progId="Prism9.Document">
                  <p:embed/>
                  <p:pic>
                    <p:nvPicPr>
                      <p:cNvPr id="945" name="Object 944">
                        <a:extLst>
                          <a:ext uri="{FF2B5EF4-FFF2-40B4-BE49-F238E27FC236}">
                            <a16:creationId xmlns:a16="http://schemas.microsoft.com/office/drawing/2014/main" id="{8E16417E-E6E6-EAE0-D6B0-12B0E6F23531}"/>
                          </a:ext>
                        </a:extLst>
                      </p:cNvPr>
                      <p:cNvPicPr/>
                      <p:nvPr/>
                    </p:nvPicPr>
                    <p:blipFill>
                      <a:blip r:embed="rId24"/>
                      <a:stretch>
                        <a:fillRect/>
                      </a:stretch>
                    </p:blipFill>
                    <p:spPr>
                      <a:xfrm>
                        <a:off x="25855613" y="29262388"/>
                        <a:ext cx="4848225" cy="3860800"/>
                      </a:xfrm>
                      <a:prstGeom prst="rect">
                        <a:avLst/>
                      </a:prstGeom>
                    </p:spPr>
                  </p:pic>
                </p:oleObj>
              </mc:Fallback>
            </mc:AlternateContent>
          </a:graphicData>
        </a:graphic>
      </p:graphicFrame>
      <p:graphicFrame>
        <p:nvGraphicFramePr>
          <p:cNvPr id="947" name="Object 946">
            <a:extLst>
              <a:ext uri="{FF2B5EF4-FFF2-40B4-BE49-F238E27FC236}">
                <a16:creationId xmlns:a16="http://schemas.microsoft.com/office/drawing/2014/main" id="{13192AAE-1823-2939-F303-167861F031B0}"/>
              </a:ext>
            </a:extLst>
          </p:cNvPr>
          <p:cNvGraphicFramePr>
            <a:graphicFrameLocks noChangeAspect="1"/>
          </p:cNvGraphicFramePr>
          <p:nvPr>
            <p:extLst>
              <p:ext uri="{D42A27DB-BD31-4B8C-83A1-F6EECF244321}">
                <p14:modId xmlns:p14="http://schemas.microsoft.com/office/powerpoint/2010/main" val="4256889462"/>
              </p:ext>
            </p:extLst>
          </p:nvPr>
        </p:nvGraphicFramePr>
        <p:xfrm>
          <a:off x="25830495" y="25484687"/>
          <a:ext cx="4937431" cy="3931572"/>
        </p:xfrm>
        <a:graphic>
          <a:graphicData uri="http://schemas.openxmlformats.org/presentationml/2006/ole">
            <mc:AlternateContent xmlns:mc="http://schemas.openxmlformats.org/markup-compatibility/2006">
              <mc:Choice xmlns:v="urn:schemas-microsoft-com:vml" Requires="v">
                <p:oleObj name="Prism 9" r:id="rId25" imgW="3328014" imgH="2650013" progId="Prism9.Document">
                  <p:embed/>
                </p:oleObj>
              </mc:Choice>
              <mc:Fallback>
                <p:oleObj name="Prism 9" r:id="rId25" imgW="3328014" imgH="2650013" progId="Prism9.Document">
                  <p:embed/>
                  <p:pic>
                    <p:nvPicPr>
                      <p:cNvPr id="947" name="Object 946">
                        <a:extLst>
                          <a:ext uri="{FF2B5EF4-FFF2-40B4-BE49-F238E27FC236}">
                            <a16:creationId xmlns:a16="http://schemas.microsoft.com/office/drawing/2014/main" id="{13192AAE-1823-2939-F303-167861F031B0}"/>
                          </a:ext>
                        </a:extLst>
                      </p:cNvPr>
                      <p:cNvPicPr/>
                      <p:nvPr/>
                    </p:nvPicPr>
                    <p:blipFill>
                      <a:blip r:embed="rId26"/>
                      <a:stretch>
                        <a:fillRect/>
                      </a:stretch>
                    </p:blipFill>
                    <p:spPr>
                      <a:xfrm>
                        <a:off x="25830495" y="25484687"/>
                        <a:ext cx="4937431" cy="3931572"/>
                      </a:xfrm>
                      <a:prstGeom prst="rect">
                        <a:avLst/>
                      </a:prstGeom>
                    </p:spPr>
                  </p:pic>
                </p:oleObj>
              </mc:Fallback>
            </mc:AlternateContent>
          </a:graphicData>
        </a:graphic>
      </p:graphicFrame>
      <p:pic>
        <p:nvPicPr>
          <p:cNvPr id="452" name="Picture 451">
            <a:extLst>
              <a:ext uri="{FF2B5EF4-FFF2-40B4-BE49-F238E27FC236}">
                <a16:creationId xmlns:a16="http://schemas.microsoft.com/office/drawing/2014/main" id="{A1E0AA33-5ABF-264F-8CA1-50E7B864EF38}"/>
              </a:ext>
            </a:extLst>
          </p:cNvPr>
          <p:cNvPicPr>
            <a:picLocks noChangeAspect="1"/>
          </p:cNvPicPr>
          <p:nvPr/>
        </p:nvPicPr>
        <p:blipFill>
          <a:blip r:embed="rId27"/>
          <a:srcRect l="76651" t="9421" r="2515" b="56794"/>
          <a:stretch>
            <a:fillRect/>
          </a:stretch>
        </p:blipFill>
        <p:spPr>
          <a:xfrm>
            <a:off x="30067017" y="25269175"/>
            <a:ext cx="1227464" cy="1339217"/>
          </a:xfrm>
          <a:prstGeom prst="rect">
            <a:avLst/>
          </a:prstGeom>
        </p:spPr>
      </p:pic>
      <p:pic>
        <p:nvPicPr>
          <p:cNvPr id="453" name="Picture 452">
            <a:extLst>
              <a:ext uri="{FF2B5EF4-FFF2-40B4-BE49-F238E27FC236}">
                <a16:creationId xmlns:a16="http://schemas.microsoft.com/office/drawing/2014/main" id="{45777D08-03B3-2A7C-FA39-41230BAA5E62}"/>
              </a:ext>
            </a:extLst>
          </p:cNvPr>
          <p:cNvPicPr>
            <a:picLocks noChangeAspect="1"/>
          </p:cNvPicPr>
          <p:nvPr/>
        </p:nvPicPr>
        <p:blipFill>
          <a:blip r:embed="rId27"/>
          <a:srcRect l="76651" t="9421" r="2515" b="56794"/>
          <a:stretch>
            <a:fillRect/>
          </a:stretch>
        </p:blipFill>
        <p:spPr>
          <a:xfrm>
            <a:off x="29868877" y="29171087"/>
            <a:ext cx="1227464" cy="1339217"/>
          </a:xfrm>
          <a:prstGeom prst="rect">
            <a:avLst/>
          </a:prstGeom>
        </p:spPr>
      </p:pic>
      <p:sp>
        <p:nvSpPr>
          <p:cNvPr id="455" name="Rectangle 454">
            <a:extLst>
              <a:ext uri="{FF2B5EF4-FFF2-40B4-BE49-F238E27FC236}">
                <a16:creationId xmlns:a16="http://schemas.microsoft.com/office/drawing/2014/main" id="{ABA0998A-3465-ADB6-140E-303BE149FCA7}"/>
              </a:ext>
            </a:extLst>
          </p:cNvPr>
          <p:cNvSpPr/>
          <p:nvPr/>
        </p:nvSpPr>
        <p:spPr>
          <a:xfrm>
            <a:off x="30236506" y="32967290"/>
            <a:ext cx="2986289" cy="37694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941" name="Tekstvak 45">
            <a:extLst>
              <a:ext uri="{FF2B5EF4-FFF2-40B4-BE49-F238E27FC236}">
                <a16:creationId xmlns:a16="http://schemas.microsoft.com/office/drawing/2014/main" id="{B8E195CA-36ED-FFE4-3F15-C6CA02E86E1D}"/>
              </a:ext>
            </a:extLst>
          </p:cNvPr>
          <p:cNvSpPr txBox="1"/>
          <p:nvPr/>
        </p:nvSpPr>
        <p:spPr>
          <a:xfrm>
            <a:off x="31642990" y="25899055"/>
            <a:ext cx="5737779" cy="1265064"/>
          </a:xfrm>
          <a:prstGeom prst="rect">
            <a:avLst/>
          </a:prstGeom>
          <a:noFill/>
        </p:spPr>
        <p:txBody>
          <a:bodyPr wrap="square" lIns="0" tIns="0" rIns="0" bIns="0" rtlCol="0">
            <a:noAutofit/>
          </a:bodyPr>
          <a:lstStyle/>
          <a:p>
            <a:pPr algn="just"/>
            <a:r>
              <a:rPr lang="en-US" sz="2400" dirty="0">
                <a:solidFill>
                  <a:srgbClr val="681300"/>
                </a:solidFill>
                <a:latin typeface="GT America" panose="00000500000000000000"/>
                <a:cs typeface="Arial" panose="020B0604020202020204" pitchFamily="34" charset="0"/>
              </a:rPr>
              <a:t>Graphs show illustrations demonstrating how the optimized calcium transient assay was applied to evaluate ASO-induced effects across a range of concentrations. </a:t>
            </a:r>
          </a:p>
          <a:p>
            <a:pPr algn="just"/>
            <a:r>
              <a:rPr lang="en-US" sz="2400" dirty="0">
                <a:solidFill>
                  <a:srgbClr val="681300"/>
                </a:solidFill>
                <a:latin typeface="GT America" panose="00000500000000000000"/>
                <a:cs typeface="Arial" panose="020B0604020202020204" pitchFamily="34" charset="0"/>
              </a:rPr>
              <a:t>This sensitive assay enables clear differentiation between:</a:t>
            </a:r>
          </a:p>
          <a:p>
            <a:pPr algn="just"/>
            <a:endParaRPr lang="en-US" sz="2400" dirty="0">
              <a:solidFill>
                <a:srgbClr val="681300"/>
              </a:solidFill>
              <a:latin typeface="GT America" panose="00000500000000000000"/>
              <a:cs typeface="Arial" panose="020B0604020202020204" pitchFamily="34" charset="0"/>
            </a:endParaRPr>
          </a:p>
          <a:p>
            <a:pPr marL="342900" indent="-342900" algn="just">
              <a:buFont typeface="Arial" panose="020B0604020202020204" pitchFamily="34" charset="0"/>
              <a:buChar char="•"/>
            </a:pPr>
            <a:r>
              <a:rPr lang="en-US" sz="2400" dirty="0">
                <a:solidFill>
                  <a:srgbClr val="681300"/>
                </a:solidFill>
                <a:latin typeface="GT America" panose="00000500000000000000"/>
                <a:cs typeface="Arial" panose="020B0604020202020204" pitchFamily="34" charset="0"/>
              </a:rPr>
              <a:t>ASO 1 shows an example of a putative “safe” ASO, which does not alter calcium transient amplitude, frequency, or kinetics compared to untreated controls, indicating preserved neuronal function.</a:t>
            </a:r>
          </a:p>
          <a:p>
            <a:pPr marL="342900" indent="-342900" algn="just">
              <a:buFont typeface="Arial" panose="020B0604020202020204" pitchFamily="34" charset="0"/>
              <a:buChar char="•"/>
            </a:pPr>
            <a:endParaRPr lang="en-US" sz="2400" dirty="0">
              <a:solidFill>
                <a:srgbClr val="681300"/>
              </a:solidFill>
              <a:latin typeface="GT America" panose="00000500000000000000"/>
              <a:cs typeface="Arial" panose="020B0604020202020204" pitchFamily="34" charset="0"/>
            </a:endParaRPr>
          </a:p>
          <a:p>
            <a:pPr marL="342900" indent="-342900" algn="just">
              <a:buFont typeface="Arial" panose="020B0604020202020204" pitchFamily="34" charset="0"/>
              <a:buChar char="•"/>
            </a:pPr>
            <a:r>
              <a:rPr lang="en-US" sz="2400" dirty="0">
                <a:solidFill>
                  <a:srgbClr val="681300"/>
                </a:solidFill>
                <a:latin typeface="GT America" panose="00000500000000000000"/>
                <a:cs typeface="Arial" panose="020B0604020202020204" pitchFamily="34" charset="0"/>
              </a:rPr>
              <a:t>ASO 2 depicts an ASO that appears acutely safe at lower concentrations but begins to show changes in calcium signaling parameters as the concentration increases, suggesting a narrow safety window.</a:t>
            </a:r>
          </a:p>
          <a:p>
            <a:pPr marL="342900" indent="-342900" algn="just">
              <a:buFont typeface="Arial" panose="020B0604020202020204" pitchFamily="34" charset="0"/>
              <a:buChar char="•"/>
            </a:pPr>
            <a:endParaRPr lang="en-US" sz="2400" dirty="0">
              <a:solidFill>
                <a:srgbClr val="681300"/>
              </a:solidFill>
              <a:latin typeface="GT America" panose="00000500000000000000"/>
              <a:cs typeface="Arial" panose="020B0604020202020204" pitchFamily="34" charset="0"/>
            </a:endParaRPr>
          </a:p>
          <a:p>
            <a:pPr marL="342900" indent="-342900" algn="just">
              <a:buFont typeface="Arial" panose="020B0604020202020204" pitchFamily="34" charset="0"/>
              <a:buChar char="•"/>
            </a:pPr>
            <a:r>
              <a:rPr lang="en-US" sz="2400" dirty="0">
                <a:solidFill>
                  <a:srgbClr val="681300"/>
                </a:solidFill>
                <a:latin typeface="GT America" panose="00000500000000000000"/>
                <a:cs typeface="Arial" panose="020B0604020202020204" pitchFamily="34" charset="0"/>
              </a:rPr>
              <a:t>ASO 3 demonstrates a “toxic” ASO, which causes marked disruptions in calcium transient patterns such as reduced amplitude, irregular frequency, or complete loss of activity consistent with impaired neuronal viability or excitability.</a:t>
            </a:r>
          </a:p>
        </p:txBody>
      </p:sp>
      <p:sp>
        <p:nvSpPr>
          <p:cNvPr id="457" name="TextBox 456">
            <a:extLst>
              <a:ext uri="{FF2B5EF4-FFF2-40B4-BE49-F238E27FC236}">
                <a16:creationId xmlns:a16="http://schemas.microsoft.com/office/drawing/2014/main" id="{D91B63CE-9D8C-2BCD-2ED1-F5066BD83E40}"/>
              </a:ext>
            </a:extLst>
          </p:cNvPr>
          <p:cNvSpPr txBox="1"/>
          <p:nvPr/>
        </p:nvSpPr>
        <p:spPr>
          <a:xfrm>
            <a:off x="38245411" y="11503276"/>
            <a:ext cx="2994716" cy="646331"/>
          </a:xfrm>
          <a:prstGeom prst="rect">
            <a:avLst/>
          </a:prstGeom>
          <a:noFill/>
        </p:spPr>
        <p:txBody>
          <a:bodyPr wrap="square" rtlCol="0">
            <a:spAutoFit/>
          </a:bodyPr>
          <a:lstStyle/>
          <a:p>
            <a:pPr algn="ctr" defTabSz="914423"/>
            <a:r>
              <a:rPr lang="en-GB" sz="1800" dirty="0">
                <a:solidFill>
                  <a:srgbClr val="4C1F2A"/>
                </a:solidFill>
                <a:latin typeface="Arial" panose="020B0604020202020204"/>
              </a:rPr>
              <a:t>Ncyte CNS on multi-electrode array (MEA)</a:t>
            </a:r>
            <a:endParaRPr lang="en-NL" sz="1800" dirty="0">
              <a:solidFill>
                <a:srgbClr val="4C1F2A"/>
              </a:solidFill>
              <a:latin typeface="Arial" panose="020B0604020202020204"/>
            </a:endParaRPr>
          </a:p>
        </p:txBody>
      </p:sp>
      <p:sp>
        <p:nvSpPr>
          <p:cNvPr id="463" name="TextBox 462">
            <a:extLst>
              <a:ext uri="{FF2B5EF4-FFF2-40B4-BE49-F238E27FC236}">
                <a16:creationId xmlns:a16="http://schemas.microsoft.com/office/drawing/2014/main" id="{2BB2A39E-5F50-84C5-98E6-7FC6F10996B2}"/>
              </a:ext>
            </a:extLst>
          </p:cNvPr>
          <p:cNvSpPr txBox="1"/>
          <p:nvPr/>
        </p:nvSpPr>
        <p:spPr>
          <a:xfrm>
            <a:off x="41841419" y="11502000"/>
            <a:ext cx="1805067" cy="369332"/>
          </a:xfrm>
          <a:prstGeom prst="rect">
            <a:avLst/>
          </a:prstGeom>
          <a:noFill/>
        </p:spPr>
        <p:txBody>
          <a:bodyPr wrap="square" rtlCol="0">
            <a:spAutoFit/>
          </a:bodyPr>
          <a:lstStyle/>
          <a:p>
            <a:pPr algn="l"/>
            <a:r>
              <a:rPr lang="en-US" sz="1800" dirty="0">
                <a:solidFill>
                  <a:srgbClr val="4C1F2A"/>
                </a:solidFill>
                <a:latin typeface="Arial" panose="020B0604020202020204"/>
              </a:rPr>
              <a:t>Activity map</a:t>
            </a:r>
          </a:p>
        </p:txBody>
      </p:sp>
      <p:pic>
        <p:nvPicPr>
          <p:cNvPr id="466" name="Picture 465">
            <a:extLst>
              <a:ext uri="{FF2B5EF4-FFF2-40B4-BE49-F238E27FC236}">
                <a16:creationId xmlns:a16="http://schemas.microsoft.com/office/drawing/2014/main" id="{31D25723-AE0B-1C4D-0A1E-B93FC228DE67}"/>
              </a:ext>
            </a:extLst>
          </p:cNvPr>
          <p:cNvPicPr>
            <a:picLocks noChangeAspect="1"/>
          </p:cNvPicPr>
          <p:nvPr/>
        </p:nvPicPr>
        <p:blipFill>
          <a:blip r:embed="rId28"/>
          <a:stretch>
            <a:fillRect/>
          </a:stretch>
        </p:blipFill>
        <p:spPr>
          <a:xfrm>
            <a:off x="43943214" y="8580723"/>
            <a:ext cx="5951684" cy="3430807"/>
          </a:xfrm>
          <a:prstGeom prst="rect">
            <a:avLst/>
          </a:prstGeom>
          <a:solidFill>
            <a:schemeClr val="tx1"/>
          </a:solidFill>
        </p:spPr>
      </p:pic>
      <p:cxnSp>
        <p:nvCxnSpPr>
          <p:cNvPr id="468" name="Straight Arrow Connector 467">
            <a:extLst>
              <a:ext uri="{FF2B5EF4-FFF2-40B4-BE49-F238E27FC236}">
                <a16:creationId xmlns:a16="http://schemas.microsoft.com/office/drawing/2014/main" id="{E19A881A-AEF0-B18D-6E90-868B4CB0E576}"/>
              </a:ext>
            </a:extLst>
          </p:cNvPr>
          <p:cNvCxnSpPr/>
          <p:nvPr/>
        </p:nvCxnSpPr>
        <p:spPr>
          <a:xfrm>
            <a:off x="40800413" y="10443751"/>
            <a:ext cx="510508" cy="0"/>
          </a:xfrm>
          <a:prstGeom prst="straightConnector1">
            <a:avLst/>
          </a:prstGeom>
          <a:ln>
            <a:solidFill>
              <a:srgbClr val="571626"/>
            </a:solidFill>
            <a:tailEnd type="triangle"/>
          </a:ln>
        </p:spPr>
        <p:style>
          <a:lnRef idx="3">
            <a:schemeClr val="dk1"/>
          </a:lnRef>
          <a:fillRef idx="0">
            <a:schemeClr val="dk1"/>
          </a:fillRef>
          <a:effectRef idx="2">
            <a:schemeClr val="dk1"/>
          </a:effectRef>
          <a:fontRef idx="minor">
            <a:schemeClr val="tx1"/>
          </a:fontRef>
        </p:style>
      </p:cxnSp>
      <p:sp>
        <p:nvSpPr>
          <p:cNvPr id="469" name="TextBox 468">
            <a:extLst>
              <a:ext uri="{FF2B5EF4-FFF2-40B4-BE49-F238E27FC236}">
                <a16:creationId xmlns:a16="http://schemas.microsoft.com/office/drawing/2014/main" id="{8134CF16-3D9C-6B79-84DB-0994760FD9B7}"/>
              </a:ext>
            </a:extLst>
          </p:cNvPr>
          <p:cNvSpPr txBox="1"/>
          <p:nvPr/>
        </p:nvSpPr>
        <p:spPr>
          <a:xfrm>
            <a:off x="43937308" y="11502000"/>
            <a:ext cx="5351012" cy="369332"/>
          </a:xfrm>
          <a:prstGeom prst="rect">
            <a:avLst/>
          </a:prstGeom>
          <a:solidFill>
            <a:schemeClr val="bg1"/>
          </a:solidFill>
        </p:spPr>
        <p:txBody>
          <a:bodyPr wrap="square" rtlCol="0">
            <a:spAutoFit/>
          </a:bodyPr>
          <a:lstStyle/>
          <a:p>
            <a:pPr algn="ctr"/>
            <a:r>
              <a:rPr lang="en-GB" sz="1800" dirty="0">
                <a:solidFill>
                  <a:srgbClr val="4C1F2A"/>
                </a:solidFill>
                <a:latin typeface="Arial" panose="020B0604020202020204"/>
              </a:rPr>
              <a:t>Raster plots of firing activity is organized</a:t>
            </a:r>
            <a:endParaRPr lang="en-NL" sz="1800" dirty="0">
              <a:solidFill>
                <a:srgbClr val="4C1F2A"/>
              </a:solidFill>
              <a:latin typeface="Arial" panose="020B0604020202020204"/>
            </a:endParaRPr>
          </a:p>
        </p:txBody>
      </p:sp>
      <p:pic>
        <p:nvPicPr>
          <p:cNvPr id="459" name="Picture 458" descr="A close-up of a clock&#10;&#10;Description automatically generated with low confidence">
            <a:extLst>
              <a:ext uri="{FF2B5EF4-FFF2-40B4-BE49-F238E27FC236}">
                <a16:creationId xmlns:a16="http://schemas.microsoft.com/office/drawing/2014/main" id="{81A7994C-252C-607D-D2B9-CEF05F50BF59}"/>
              </a:ext>
            </a:extLst>
          </p:cNvPr>
          <p:cNvPicPr>
            <a:picLocks noChangeAspect="1"/>
          </p:cNvPicPr>
          <p:nvPr/>
        </p:nvPicPr>
        <p:blipFill rotWithShape="1">
          <a:blip r:embed="rId29" cstate="screen">
            <a:extLst>
              <a:ext uri="{28A0092B-C50C-407E-A947-70E740481C1C}">
                <a14:useLocalDpi xmlns:a14="http://schemas.microsoft.com/office/drawing/2010/main"/>
              </a:ext>
            </a:extLst>
          </a:blip>
          <a:srcRect/>
          <a:stretch/>
        </p:blipFill>
        <p:spPr>
          <a:xfrm>
            <a:off x="38599162" y="9582184"/>
            <a:ext cx="2260931" cy="1918351"/>
          </a:xfrm>
          <a:prstGeom prst="rect">
            <a:avLst/>
          </a:prstGeom>
        </p:spPr>
      </p:pic>
      <p:pic>
        <p:nvPicPr>
          <p:cNvPr id="470" name="Picture 469">
            <a:extLst>
              <a:ext uri="{FF2B5EF4-FFF2-40B4-BE49-F238E27FC236}">
                <a16:creationId xmlns:a16="http://schemas.microsoft.com/office/drawing/2014/main" id="{18225510-DD27-B06C-9CEC-95CD9A46E179}"/>
              </a:ext>
            </a:extLst>
          </p:cNvPr>
          <p:cNvPicPr>
            <a:picLocks noChangeAspect="1"/>
          </p:cNvPicPr>
          <p:nvPr/>
        </p:nvPicPr>
        <p:blipFill>
          <a:blip r:embed="rId30"/>
          <a:srcRect l="-1" r="74274"/>
          <a:stretch>
            <a:fillRect/>
          </a:stretch>
        </p:blipFill>
        <p:spPr>
          <a:xfrm>
            <a:off x="41337531" y="9539415"/>
            <a:ext cx="2302054" cy="1963861"/>
          </a:xfrm>
          <a:prstGeom prst="rect">
            <a:avLst/>
          </a:prstGeom>
        </p:spPr>
      </p:pic>
      <p:sp>
        <p:nvSpPr>
          <p:cNvPr id="490" name="TextBox 489">
            <a:extLst>
              <a:ext uri="{FF2B5EF4-FFF2-40B4-BE49-F238E27FC236}">
                <a16:creationId xmlns:a16="http://schemas.microsoft.com/office/drawing/2014/main" id="{BACA2553-7BC0-3396-00F0-8689CD8A67A5}"/>
              </a:ext>
            </a:extLst>
          </p:cNvPr>
          <p:cNvSpPr txBox="1"/>
          <p:nvPr/>
        </p:nvSpPr>
        <p:spPr>
          <a:xfrm>
            <a:off x="39794005" y="12451885"/>
            <a:ext cx="2133600" cy="646331"/>
          </a:xfrm>
          <a:prstGeom prst="rect">
            <a:avLst/>
          </a:prstGeom>
          <a:noFill/>
        </p:spPr>
        <p:txBody>
          <a:bodyPr wrap="square" rtlCol="0">
            <a:spAutoFit/>
          </a:bodyPr>
          <a:lstStyle/>
          <a:p>
            <a:pPr algn="ctr"/>
            <a:endParaRPr lang="nl-NL" sz="1800" dirty="0">
              <a:solidFill>
                <a:srgbClr val="501A26"/>
              </a:solidFill>
              <a:latin typeface="Tenorite" pitchFamily="2" charset="0"/>
            </a:endParaRPr>
          </a:p>
          <a:p>
            <a:pPr algn="ctr"/>
            <a:r>
              <a:rPr lang="nl-NL" sz="1800" dirty="0">
                <a:solidFill>
                  <a:srgbClr val="501A26"/>
                </a:solidFill>
                <a:latin typeface="Tenorite" pitchFamily="2" charset="0"/>
              </a:rPr>
              <a:t>Vehicle</a:t>
            </a:r>
            <a:endParaRPr lang="en-NL" sz="1800" dirty="0" err="1">
              <a:solidFill>
                <a:srgbClr val="501A26"/>
              </a:solidFill>
              <a:latin typeface="Tenorite" pitchFamily="2" charset="0"/>
            </a:endParaRPr>
          </a:p>
        </p:txBody>
      </p:sp>
      <p:sp>
        <p:nvSpPr>
          <p:cNvPr id="491" name="TextBox 490">
            <a:extLst>
              <a:ext uri="{FF2B5EF4-FFF2-40B4-BE49-F238E27FC236}">
                <a16:creationId xmlns:a16="http://schemas.microsoft.com/office/drawing/2014/main" id="{CBB0268A-1C14-20B9-EB14-B50633C3F736}"/>
              </a:ext>
            </a:extLst>
          </p:cNvPr>
          <p:cNvSpPr txBox="1"/>
          <p:nvPr/>
        </p:nvSpPr>
        <p:spPr>
          <a:xfrm>
            <a:off x="39800613" y="16042740"/>
            <a:ext cx="2133600" cy="369332"/>
          </a:xfrm>
          <a:prstGeom prst="rect">
            <a:avLst/>
          </a:prstGeom>
          <a:noFill/>
        </p:spPr>
        <p:txBody>
          <a:bodyPr wrap="square" rtlCol="0">
            <a:spAutoFit/>
          </a:bodyPr>
          <a:lstStyle/>
          <a:p>
            <a:pPr algn="ctr"/>
            <a:r>
              <a:rPr lang="nl-NL" sz="1800" dirty="0">
                <a:solidFill>
                  <a:srgbClr val="501A26"/>
                </a:solidFill>
                <a:latin typeface="Tenorite" pitchFamily="2" charset="0"/>
              </a:rPr>
              <a:t>ASO 1 </a:t>
            </a:r>
            <a:endParaRPr lang="en-NL" sz="1800" dirty="0" err="1">
              <a:solidFill>
                <a:srgbClr val="501A26"/>
              </a:solidFill>
              <a:latin typeface="Tenorite" pitchFamily="2" charset="0"/>
            </a:endParaRPr>
          </a:p>
        </p:txBody>
      </p:sp>
      <p:pic>
        <p:nvPicPr>
          <p:cNvPr id="492" name="Picture 491" descr="A screenshot of a computer screen&#10;&#10;Description automatically generated">
            <a:extLst>
              <a:ext uri="{FF2B5EF4-FFF2-40B4-BE49-F238E27FC236}">
                <a16:creationId xmlns:a16="http://schemas.microsoft.com/office/drawing/2014/main" id="{98D4DDCF-401C-482B-C646-109FC98F96CC}"/>
              </a:ext>
            </a:extLst>
          </p:cNvPr>
          <p:cNvPicPr>
            <a:picLocks noChangeAspect="1"/>
          </p:cNvPicPr>
          <p:nvPr/>
        </p:nvPicPr>
        <p:blipFill>
          <a:blip r:embed="rId31" cstate="screen">
            <a:extLst>
              <a:ext uri="{28A0092B-C50C-407E-A947-70E740481C1C}">
                <a14:useLocalDpi xmlns:a14="http://schemas.microsoft.com/office/drawing/2010/main"/>
              </a:ext>
            </a:extLst>
          </a:blip>
          <a:srcRect/>
          <a:stretch/>
        </p:blipFill>
        <p:spPr>
          <a:xfrm>
            <a:off x="38824937" y="13086003"/>
            <a:ext cx="4258352" cy="2780172"/>
          </a:xfrm>
          <a:prstGeom prst="rect">
            <a:avLst/>
          </a:prstGeom>
        </p:spPr>
      </p:pic>
      <p:pic>
        <p:nvPicPr>
          <p:cNvPr id="499" name="Picture 498" descr="A graph of a well-f5&#10;&#10;Description automatically generated">
            <a:extLst>
              <a:ext uri="{FF2B5EF4-FFF2-40B4-BE49-F238E27FC236}">
                <a16:creationId xmlns:a16="http://schemas.microsoft.com/office/drawing/2014/main" id="{7F36D35E-6DA7-EA51-BB46-EE4363F3D420}"/>
              </a:ext>
            </a:extLst>
          </p:cNvPr>
          <p:cNvPicPr>
            <a:picLocks noChangeAspect="1"/>
          </p:cNvPicPr>
          <p:nvPr/>
        </p:nvPicPr>
        <p:blipFill>
          <a:blip r:embed="rId32" cstate="screen">
            <a:extLst>
              <a:ext uri="{28A0092B-C50C-407E-A947-70E740481C1C}">
                <a14:useLocalDpi xmlns:a14="http://schemas.microsoft.com/office/drawing/2010/main"/>
              </a:ext>
            </a:extLst>
          </a:blip>
          <a:srcRect r="1496"/>
          <a:stretch>
            <a:fillRect/>
          </a:stretch>
        </p:blipFill>
        <p:spPr>
          <a:xfrm>
            <a:off x="38824937" y="16380061"/>
            <a:ext cx="4201899" cy="2810852"/>
          </a:xfrm>
          <a:prstGeom prst="rect">
            <a:avLst/>
          </a:prstGeom>
        </p:spPr>
      </p:pic>
      <p:sp>
        <p:nvSpPr>
          <p:cNvPr id="500" name="Rectangle 499">
            <a:extLst>
              <a:ext uri="{FF2B5EF4-FFF2-40B4-BE49-F238E27FC236}">
                <a16:creationId xmlns:a16="http://schemas.microsoft.com/office/drawing/2014/main" id="{79770AB9-3D06-90FB-1C37-9A2A5250ED4B}"/>
              </a:ext>
            </a:extLst>
          </p:cNvPr>
          <p:cNvSpPr/>
          <p:nvPr/>
        </p:nvSpPr>
        <p:spPr>
          <a:xfrm>
            <a:off x="38691286" y="19239261"/>
            <a:ext cx="1242253" cy="30145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200"/>
          </a:p>
        </p:txBody>
      </p:sp>
      <p:grpSp>
        <p:nvGrpSpPr>
          <p:cNvPr id="502" name="Group 501">
            <a:extLst>
              <a:ext uri="{FF2B5EF4-FFF2-40B4-BE49-F238E27FC236}">
                <a16:creationId xmlns:a16="http://schemas.microsoft.com/office/drawing/2014/main" id="{0F6BA9BD-9A0B-B552-B038-5ECD7E181423}"/>
              </a:ext>
            </a:extLst>
          </p:cNvPr>
          <p:cNvGrpSpPr/>
          <p:nvPr/>
        </p:nvGrpSpPr>
        <p:grpSpPr>
          <a:xfrm>
            <a:off x="38576149" y="19584642"/>
            <a:ext cx="4657049" cy="2626302"/>
            <a:chOff x="6779312" y="3991989"/>
            <a:chExt cx="4481504" cy="2689365"/>
          </a:xfrm>
        </p:grpSpPr>
        <p:pic>
          <p:nvPicPr>
            <p:cNvPr id="503" name="Picture 502" descr="A graph of a number of data&#10;&#10;Description automatically generated with medium confidence">
              <a:extLst>
                <a:ext uri="{FF2B5EF4-FFF2-40B4-BE49-F238E27FC236}">
                  <a16:creationId xmlns:a16="http://schemas.microsoft.com/office/drawing/2014/main" id="{4D53526B-6308-1618-0022-72FF64760A5F}"/>
                </a:ext>
              </a:extLst>
            </p:cNvPr>
            <p:cNvPicPr>
              <a:picLocks noChangeAspect="1"/>
            </p:cNvPicPr>
            <p:nvPr/>
          </p:nvPicPr>
          <p:blipFill>
            <a:blip r:embed="rId33" cstate="screen">
              <a:extLst>
                <a:ext uri="{28A0092B-C50C-407E-A947-70E740481C1C}">
                  <a14:useLocalDpi xmlns:a14="http://schemas.microsoft.com/office/drawing/2010/main"/>
                </a:ext>
              </a:extLst>
            </a:blip>
            <a:srcRect/>
            <a:stretch/>
          </p:blipFill>
          <p:spPr>
            <a:xfrm>
              <a:off x="7020137" y="3991989"/>
              <a:ext cx="4240679" cy="2523111"/>
            </a:xfrm>
            <a:prstGeom prst="rect">
              <a:avLst/>
            </a:prstGeom>
          </p:spPr>
        </p:pic>
        <p:sp>
          <p:nvSpPr>
            <p:cNvPr id="504" name="Rectangle 503">
              <a:extLst>
                <a:ext uri="{FF2B5EF4-FFF2-40B4-BE49-F238E27FC236}">
                  <a16:creationId xmlns:a16="http://schemas.microsoft.com/office/drawing/2014/main" id="{ADCCBB7E-76B8-8022-A6D3-E371EBDD40E8}"/>
                </a:ext>
              </a:extLst>
            </p:cNvPr>
            <p:cNvSpPr/>
            <p:nvPr/>
          </p:nvSpPr>
          <p:spPr>
            <a:xfrm>
              <a:off x="6779312" y="6386899"/>
              <a:ext cx="1252737" cy="29445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sz="1200"/>
            </a:p>
          </p:txBody>
        </p:sp>
      </p:grpSp>
      <p:sp>
        <p:nvSpPr>
          <p:cNvPr id="505" name="TextBox 504">
            <a:extLst>
              <a:ext uri="{FF2B5EF4-FFF2-40B4-BE49-F238E27FC236}">
                <a16:creationId xmlns:a16="http://schemas.microsoft.com/office/drawing/2014/main" id="{51529BB4-F6AD-0E2F-6D66-134BC2CA52CC}"/>
              </a:ext>
            </a:extLst>
          </p:cNvPr>
          <p:cNvSpPr txBox="1"/>
          <p:nvPr/>
        </p:nvSpPr>
        <p:spPr>
          <a:xfrm>
            <a:off x="39848540" y="19345652"/>
            <a:ext cx="2133600" cy="369332"/>
          </a:xfrm>
          <a:prstGeom prst="rect">
            <a:avLst/>
          </a:prstGeom>
          <a:noFill/>
        </p:spPr>
        <p:txBody>
          <a:bodyPr wrap="square" rtlCol="0">
            <a:spAutoFit/>
          </a:bodyPr>
          <a:lstStyle/>
          <a:p>
            <a:pPr algn="ctr"/>
            <a:r>
              <a:rPr lang="nl-NL" sz="1800" dirty="0">
                <a:solidFill>
                  <a:srgbClr val="501A26"/>
                </a:solidFill>
                <a:latin typeface="Tenorite" pitchFamily="2" charset="0"/>
              </a:rPr>
              <a:t>ASO 2 </a:t>
            </a:r>
            <a:endParaRPr lang="en-NL" sz="1800" dirty="0" err="1">
              <a:solidFill>
                <a:srgbClr val="501A26"/>
              </a:solidFill>
              <a:latin typeface="Tenorite" pitchFamily="2" charset="0"/>
            </a:endParaRPr>
          </a:p>
        </p:txBody>
      </p:sp>
      <p:sp>
        <p:nvSpPr>
          <p:cNvPr id="509" name="TextBox 508">
            <a:extLst>
              <a:ext uri="{FF2B5EF4-FFF2-40B4-BE49-F238E27FC236}">
                <a16:creationId xmlns:a16="http://schemas.microsoft.com/office/drawing/2014/main" id="{46E9D59A-E9CE-0B85-D730-4114C60431DD}"/>
              </a:ext>
            </a:extLst>
          </p:cNvPr>
          <p:cNvSpPr txBox="1"/>
          <p:nvPr/>
        </p:nvSpPr>
        <p:spPr>
          <a:xfrm>
            <a:off x="4381874" y="33309044"/>
            <a:ext cx="5791200" cy="580928"/>
          </a:xfrm>
          <a:prstGeom prst="rect">
            <a:avLst/>
          </a:prstGeom>
          <a:noFill/>
        </p:spPr>
        <p:txBody>
          <a:bodyPr wrap="square" rtlCol="0">
            <a:spAutoFit/>
          </a:bodyPr>
          <a:lstStyle/>
          <a:p>
            <a:r>
              <a:rPr lang="sv-SE" sz="1600" i="1" dirty="0">
                <a:solidFill>
                  <a:srgbClr val="222222"/>
                </a:solidFill>
                <a:latin typeface="Tenorite" panose="00000500000000000000" pitchFamily="2" charset="0"/>
              </a:rPr>
              <a:t>Adapted from J. Clin. Med.</a:t>
            </a:r>
            <a:r>
              <a:rPr lang="sv-SE" sz="1600" dirty="0">
                <a:solidFill>
                  <a:srgbClr val="222222"/>
                </a:solidFill>
                <a:latin typeface="Tenorite" panose="00000500000000000000" pitchFamily="2" charset="0"/>
              </a:rPr>
              <a:t> </a:t>
            </a:r>
            <a:r>
              <a:rPr lang="sv-SE" sz="1600" b="1" dirty="0">
                <a:solidFill>
                  <a:srgbClr val="222222"/>
                </a:solidFill>
                <a:latin typeface="Tenorite" panose="00000500000000000000" pitchFamily="2" charset="0"/>
              </a:rPr>
              <a:t>2020</a:t>
            </a:r>
            <a:r>
              <a:rPr lang="sv-SE" sz="1600" dirty="0">
                <a:solidFill>
                  <a:srgbClr val="222222"/>
                </a:solidFill>
                <a:latin typeface="Tenorite" panose="00000500000000000000" pitchFamily="2" charset="0"/>
              </a:rPr>
              <a:t>, </a:t>
            </a:r>
            <a:r>
              <a:rPr lang="sv-SE" sz="1600" i="1" dirty="0">
                <a:solidFill>
                  <a:srgbClr val="222222"/>
                </a:solidFill>
                <a:latin typeface="Tenorite" panose="00000500000000000000" pitchFamily="2" charset="0"/>
              </a:rPr>
              <a:t>9</a:t>
            </a:r>
            <a:r>
              <a:rPr lang="sv-SE" sz="1600" dirty="0">
                <a:solidFill>
                  <a:srgbClr val="222222"/>
                </a:solidFill>
                <a:latin typeface="Tenorite" panose="00000500000000000000" pitchFamily="2" charset="0"/>
              </a:rPr>
              <a:t>(6), 2020 </a:t>
            </a:r>
            <a:r>
              <a:rPr lang="en-US" sz="1600" dirty="0">
                <a:hlinkClick r:id="rId34"/>
              </a:rPr>
              <a:t>10.3390/jcm9062004</a:t>
            </a:r>
            <a:endParaRPr lang="en-US" sz="1600" dirty="0"/>
          </a:p>
          <a:p>
            <a:endParaRPr lang="en-US" sz="1600" dirty="0">
              <a:latin typeface="Tenorite" panose="00000500000000000000" pitchFamily="2" charset="0"/>
            </a:endParaRPr>
          </a:p>
        </p:txBody>
      </p:sp>
      <p:sp>
        <p:nvSpPr>
          <p:cNvPr id="65" name="TextBox 64">
            <a:extLst>
              <a:ext uri="{FF2B5EF4-FFF2-40B4-BE49-F238E27FC236}">
                <a16:creationId xmlns:a16="http://schemas.microsoft.com/office/drawing/2014/main" id="{88865CE2-43EC-5D17-2C61-A62556CD8BB0}"/>
              </a:ext>
            </a:extLst>
          </p:cNvPr>
          <p:cNvSpPr txBox="1"/>
          <p:nvPr/>
        </p:nvSpPr>
        <p:spPr>
          <a:xfrm>
            <a:off x="18955056" y="27616629"/>
            <a:ext cx="2493368" cy="1015663"/>
          </a:xfrm>
          <a:prstGeom prst="rect">
            <a:avLst/>
          </a:prstGeom>
          <a:solidFill>
            <a:schemeClr val="bg1"/>
          </a:solidFill>
          <a:ln>
            <a:solidFill>
              <a:srgbClr val="C00000"/>
            </a:solidFill>
          </a:ln>
        </p:spPr>
        <p:txBody>
          <a:bodyPr wrap="square" rtlCol="0">
            <a:spAutoFit/>
          </a:bodyPr>
          <a:lstStyle/>
          <a:p>
            <a:pPr algn="ctr"/>
            <a:r>
              <a:rPr lang="en-US" sz="2000" b="1" dirty="0"/>
              <a:t>Treatment with ASOs (</a:t>
            </a:r>
            <a:r>
              <a:rPr lang="en-US" sz="2000" b="1" dirty="0" err="1"/>
              <a:t>gymotic</a:t>
            </a:r>
            <a:r>
              <a:rPr lang="en-US" sz="2000" b="1" dirty="0"/>
              <a:t>) uptake</a:t>
            </a:r>
            <a:endParaRPr lang="en-NL" sz="2000" b="1" dirty="0"/>
          </a:p>
        </p:txBody>
      </p:sp>
      <p:sp>
        <p:nvSpPr>
          <p:cNvPr id="71" name="TextBox 70">
            <a:extLst>
              <a:ext uri="{FF2B5EF4-FFF2-40B4-BE49-F238E27FC236}">
                <a16:creationId xmlns:a16="http://schemas.microsoft.com/office/drawing/2014/main" id="{AD6EA316-37D6-854A-9512-676F8844F051}"/>
              </a:ext>
            </a:extLst>
          </p:cNvPr>
          <p:cNvSpPr txBox="1"/>
          <p:nvPr/>
        </p:nvSpPr>
        <p:spPr>
          <a:xfrm>
            <a:off x="22129084" y="27602115"/>
            <a:ext cx="2493368" cy="1015663"/>
          </a:xfrm>
          <a:prstGeom prst="rect">
            <a:avLst/>
          </a:prstGeom>
          <a:solidFill>
            <a:schemeClr val="bg1"/>
          </a:solidFill>
          <a:ln>
            <a:solidFill>
              <a:srgbClr val="C00000"/>
            </a:solidFill>
          </a:ln>
        </p:spPr>
        <p:txBody>
          <a:bodyPr wrap="square" rtlCol="0">
            <a:spAutoFit/>
          </a:bodyPr>
          <a:lstStyle/>
          <a:p>
            <a:pPr algn="ctr"/>
            <a:r>
              <a:rPr lang="en-US" sz="2000" b="1" dirty="0"/>
              <a:t>Automated RNA extraction, cDNA synthesis and qPCR</a:t>
            </a:r>
            <a:endParaRPr lang="en-NL" sz="2000" b="1" dirty="0"/>
          </a:p>
        </p:txBody>
      </p:sp>
      <p:sp>
        <p:nvSpPr>
          <p:cNvPr id="73" name="TextBox 72">
            <a:extLst>
              <a:ext uri="{FF2B5EF4-FFF2-40B4-BE49-F238E27FC236}">
                <a16:creationId xmlns:a16="http://schemas.microsoft.com/office/drawing/2014/main" id="{9592672C-0F32-4468-21B0-DBAB22BCCCAC}"/>
              </a:ext>
            </a:extLst>
          </p:cNvPr>
          <p:cNvSpPr txBox="1"/>
          <p:nvPr/>
        </p:nvSpPr>
        <p:spPr>
          <a:xfrm>
            <a:off x="14454576" y="27621908"/>
            <a:ext cx="2493368" cy="1015663"/>
          </a:xfrm>
          <a:prstGeom prst="rect">
            <a:avLst/>
          </a:prstGeom>
          <a:solidFill>
            <a:schemeClr val="bg1"/>
          </a:solidFill>
          <a:ln>
            <a:solidFill>
              <a:srgbClr val="C00000"/>
            </a:solidFill>
          </a:ln>
        </p:spPr>
        <p:txBody>
          <a:bodyPr wrap="square" rtlCol="0">
            <a:spAutoFit/>
          </a:bodyPr>
          <a:lstStyle/>
          <a:p>
            <a:pPr algn="ctr"/>
            <a:r>
              <a:rPr lang="en-US" sz="2000" b="1" dirty="0"/>
              <a:t>Automated plate coating and cell seeding</a:t>
            </a:r>
            <a:endParaRPr lang="en-NL" sz="2000" b="1" dirty="0"/>
          </a:p>
        </p:txBody>
      </p:sp>
      <p:sp>
        <p:nvSpPr>
          <p:cNvPr id="75" name="TextBox 74">
            <a:extLst>
              <a:ext uri="{FF2B5EF4-FFF2-40B4-BE49-F238E27FC236}">
                <a16:creationId xmlns:a16="http://schemas.microsoft.com/office/drawing/2014/main" id="{5F884DC4-7868-94F5-6D68-CEC68E494776}"/>
              </a:ext>
            </a:extLst>
          </p:cNvPr>
          <p:cNvSpPr txBox="1"/>
          <p:nvPr/>
        </p:nvSpPr>
        <p:spPr>
          <a:xfrm>
            <a:off x="18453061" y="25029758"/>
            <a:ext cx="2493368" cy="1015663"/>
          </a:xfrm>
          <a:prstGeom prst="rect">
            <a:avLst/>
          </a:prstGeom>
          <a:solidFill>
            <a:schemeClr val="bg1"/>
          </a:solidFill>
          <a:ln>
            <a:solidFill>
              <a:srgbClr val="C00000"/>
            </a:solidFill>
          </a:ln>
        </p:spPr>
        <p:txBody>
          <a:bodyPr wrap="square" rtlCol="0">
            <a:spAutoFit/>
          </a:bodyPr>
          <a:lstStyle/>
          <a:p>
            <a:pPr algn="ctr"/>
            <a:r>
              <a:rPr lang="en-US" sz="2000" b="1" dirty="0"/>
              <a:t>Automated media refreshes and ASO addition</a:t>
            </a:r>
            <a:endParaRPr lang="en-NL" sz="2000" b="1" dirty="0"/>
          </a:p>
        </p:txBody>
      </p:sp>
      <p:grpSp>
        <p:nvGrpSpPr>
          <p:cNvPr id="4" name="Group 3">
            <a:extLst>
              <a:ext uri="{FF2B5EF4-FFF2-40B4-BE49-F238E27FC236}">
                <a16:creationId xmlns:a16="http://schemas.microsoft.com/office/drawing/2014/main" id="{CACCFF6D-3DB3-7832-4119-5051FD1FC81E}"/>
              </a:ext>
            </a:extLst>
          </p:cNvPr>
          <p:cNvGrpSpPr/>
          <p:nvPr/>
        </p:nvGrpSpPr>
        <p:grpSpPr>
          <a:xfrm>
            <a:off x="15055280" y="9173034"/>
            <a:ext cx="8476752" cy="6810321"/>
            <a:chOff x="14420280" y="9173034"/>
            <a:chExt cx="8476752" cy="6810321"/>
          </a:xfrm>
        </p:grpSpPr>
        <p:pic>
          <p:nvPicPr>
            <p:cNvPr id="22" name="Picture 21">
              <a:extLst>
                <a:ext uri="{FF2B5EF4-FFF2-40B4-BE49-F238E27FC236}">
                  <a16:creationId xmlns:a16="http://schemas.microsoft.com/office/drawing/2014/main" id="{333D680E-1CF3-D935-5B58-26909D3563C5}"/>
                </a:ext>
              </a:extLst>
            </p:cNvPr>
            <p:cNvPicPr>
              <a:picLocks noChangeAspect="1"/>
            </p:cNvPicPr>
            <p:nvPr/>
          </p:nvPicPr>
          <p:blipFill>
            <a:blip r:embed="rId35"/>
            <a:stretch>
              <a:fillRect/>
            </a:stretch>
          </p:blipFill>
          <p:spPr>
            <a:xfrm>
              <a:off x="14420280" y="9293094"/>
              <a:ext cx="8210143" cy="6690261"/>
            </a:xfrm>
            <a:prstGeom prst="rect">
              <a:avLst/>
            </a:prstGeom>
          </p:spPr>
        </p:pic>
        <p:sp>
          <p:nvSpPr>
            <p:cNvPr id="77" name="Rectangle: Rounded Corners 76">
              <a:extLst>
                <a:ext uri="{FF2B5EF4-FFF2-40B4-BE49-F238E27FC236}">
                  <a16:creationId xmlns:a16="http://schemas.microsoft.com/office/drawing/2014/main" id="{6CBE3E70-6632-3265-456B-CC30A546C477}"/>
                </a:ext>
              </a:extLst>
            </p:cNvPr>
            <p:cNvSpPr/>
            <p:nvPr/>
          </p:nvSpPr>
          <p:spPr>
            <a:xfrm>
              <a:off x="17281064" y="9173034"/>
              <a:ext cx="2549903" cy="914400"/>
            </a:xfrm>
            <a:prstGeom prst="roundRect">
              <a:avLst/>
            </a:prstGeom>
            <a:solidFill>
              <a:schemeClr val="bg1"/>
            </a:solidFill>
            <a:ln>
              <a:solidFill>
                <a:srgbClr val="57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571626"/>
                  </a:solidFill>
                </a:rPr>
                <a:t>Selection of multiple  primers and probes against target</a:t>
              </a:r>
              <a:endParaRPr lang="en-NL" sz="1800" dirty="0">
                <a:solidFill>
                  <a:srgbClr val="571626"/>
                </a:solidFill>
              </a:endParaRPr>
            </a:p>
          </p:txBody>
        </p:sp>
        <p:sp>
          <p:nvSpPr>
            <p:cNvPr id="81" name="Rectangle: Rounded Corners 80">
              <a:extLst>
                <a:ext uri="{FF2B5EF4-FFF2-40B4-BE49-F238E27FC236}">
                  <a16:creationId xmlns:a16="http://schemas.microsoft.com/office/drawing/2014/main" id="{1A477D7B-790A-B756-D887-ABC75707DF08}"/>
                </a:ext>
              </a:extLst>
            </p:cNvPr>
            <p:cNvSpPr/>
            <p:nvPr/>
          </p:nvSpPr>
          <p:spPr>
            <a:xfrm>
              <a:off x="20347129" y="10522646"/>
              <a:ext cx="2549903" cy="914400"/>
            </a:xfrm>
            <a:prstGeom prst="roundRect">
              <a:avLst/>
            </a:prstGeom>
            <a:solidFill>
              <a:schemeClr val="bg1"/>
            </a:solidFill>
            <a:ln>
              <a:solidFill>
                <a:srgbClr val="57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571626"/>
                  </a:solidFill>
                </a:rPr>
                <a:t>Selection of </a:t>
              </a:r>
              <a:endParaRPr lang="en-NL" sz="1800" dirty="0">
                <a:solidFill>
                  <a:srgbClr val="571626"/>
                </a:solidFill>
              </a:endParaRPr>
            </a:p>
          </p:txBody>
        </p:sp>
      </p:grpSp>
      <p:pic>
        <p:nvPicPr>
          <p:cNvPr id="10" name="Picture 9">
            <a:extLst>
              <a:ext uri="{FF2B5EF4-FFF2-40B4-BE49-F238E27FC236}">
                <a16:creationId xmlns:a16="http://schemas.microsoft.com/office/drawing/2014/main" id="{F98AF281-A444-8244-3C43-36B9C95C490E}"/>
              </a:ext>
            </a:extLst>
          </p:cNvPr>
          <p:cNvPicPr>
            <a:picLocks noChangeAspect="1"/>
          </p:cNvPicPr>
          <p:nvPr/>
        </p:nvPicPr>
        <p:blipFill>
          <a:blip r:embed="rId11"/>
          <a:srcRect l="89727" t="-1" r="388" b="74675"/>
          <a:stretch>
            <a:fillRect/>
          </a:stretch>
        </p:blipFill>
        <p:spPr>
          <a:xfrm>
            <a:off x="28440505" y="9288259"/>
            <a:ext cx="850725" cy="749556"/>
          </a:xfrm>
          <a:prstGeom prst="rect">
            <a:avLst/>
          </a:prstGeom>
        </p:spPr>
      </p:pic>
      <p:sp>
        <p:nvSpPr>
          <p:cNvPr id="11" name="TextBox 10">
            <a:extLst>
              <a:ext uri="{FF2B5EF4-FFF2-40B4-BE49-F238E27FC236}">
                <a16:creationId xmlns:a16="http://schemas.microsoft.com/office/drawing/2014/main" id="{36B0C64A-C04F-9244-07ED-CA1551C9FDAB}"/>
              </a:ext>
            </a:extLst>
          </p:cNvPr>
          <p:cNvSpPr txBox="1"/>
          <p:nvPr/>
        </p:nvSpPr>
        <p:spPr>
          <a:xfrm>
            <a:off x="28794130" y="9588778"/>
            <a:ext cx="442750" cy="523220"/>
          </a:xfrm>
          <a:prstGeom prst="rect">
            <a:avLst/>
          </a:prstGeom>
          <a:solidFill>
            <a:schemeClr val="bg1"/>
          </a:solidFill>
        </p:spPr>
        <p:txBody>
          <a:bodyPr wrap="none" rtlCol="0">
            <a:spAutoFit/>
          </a:bodyPr>
          <a:lstStyle/>
          <a:p>
            <a:r>
              <a:rPr lang="en-US" sz="1400" dirty="0">
                <a:latin typeface="GT America" panose="020B0604020202020204" charset="0"/>
              </a:rPr>
              <a:t>PC</a:t>
            </a:r>
          </a:p>
          <a:p>
            <a:r>
              <a:rPr lang="en-US" sz="1400" dirty="0">
                <a:latin typeface="GT America" panose="020B0604020202020204" charset="0"/>
              </a:rPr>
              <a:t>NC</a:t>
            </a:r>
            <a:endParaRPr lang="en-NL" sz="1400" dirty="0">
              <a:latin typeface="GT America" panose="020B0604020202020204" charset="0"/>
            </a:endParaRPr>
          </a:p>
        </p:txBody>
      </p:sp>
      <p:pic>
        <p:nvPicPr>
          <p:cNvPr id="12" name="Picture 11">
            <a:extLst>
              <a:ext uri="{FF2B5EF4-FFF2-40B4-BE49-F238E27FC236}">
                <a16:creationId xmlns:a16="http://schemas.microsoft.com/office/drawing/2014/main" id="{5790316E-F60D-AED1-7980-5E6FA13E1E39}"/>
              </a:ext>
            </a:extLst>
          </p:cNvPr>
          <p:cNvPicPr>
            <a:picLocks noChangeAspect="1"/>
          </p:cNvPicPr>
          <p:nvPr/>
        </p:nvPicPr>
        <p:blipFill>
          <a:blip r:embed="rId36"/>
          <a:srcRect l="64557"/>
          <a:stretch>
            <a:fillRect/>
          </a:stretch>
        </p:blipFill>
        <p:spPr>
          <a:xfrm>
            <a:off x="26081985" y="32692573"/>
            <a:ext cx="5469801" cy="3769494"/>
          </a:xfrm>
          <a:prstGeom prst="rect">
            <a:avLst/>
          </a:prstGeom>
        </p:spPr>
      </p:pic>
    </p:spTree>
    <p:extLst>
      <p:ext uri="{BB962C8B-B14F-4D97-AF65-F5344CB8AC3E}">
        <p14:creationId xmlns:p14="http://schemas.microsoft.com/office/powerpoint/2010/main" val="98362688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Aangepast ontwerp">
  <a:themeElements>
    <a:clrScheme name="Ncardia">
      <a:dk1>
        <a:srgbClr val="4C1F2A"/>
      </a:dk1>
      <a:lt1>
        <a:sysClr val="window" lastClr="FFFFFF"/>
      </a:lt1>
      <a:dk2>
        <a:srgbClr val="978085"/>
      </a:dk2>
      <a:lt2>
        <a:srgbClr val="FCF6F4"/>
      </a:lt2>
      <a:accent1>
        <a:srgbClr val="F03C27"/>
      </a:accent1>
      <a:accent2>
        <a:srgbClr val="AF1E2D"/>
      </a:accent2>
      <a:accent3>
        <a:srgbClr val="4C1F2A"/>
      </a:accent3>
      <a:accent4>
        <a:srgbClr val="3B355E"/>
      </a:accent4>
      <a:accent5>
        <a:srgbClr val="75718E"/>
      </a:accent5>
      <a:accent6>
        <a:srgbClr val="FBD6D1"/>
      </a:accent6>
      <a:hlink>
        <a:srgbClr val="AF1E2D"/>
      </a:hlink>
      <a:folHlink>
        <a:srgbClr val="AF1E2D"/>
      </a:folHlink>
    </a:clrScheme>
    <a:fontScheme name="NCAR GT America">
      <a:majorFont>
        <a:latin typeface="GT America"/>
        <a:ea typeface=""/>
        <a:cs typeface=""/>
      </a:majorFont>
      <a:minorFont>
        <a:latin typeface="GT Amer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18F32A452E014BBB3BA72DBF5D1F18" ma:contentTypeVersion="17" ma:contentTypeDescription="Create a new document." ma:contentTypeScope="" ma:versionID="fcf986cf0c688c819154c6be07026cd4">
  <xsd:schema xmlns:xsd="http://www.w3.org/2001/XMLSchema" xmlns:xs="http://www.w3.org/2001/XMLSchema" xmlns:p="http://schemas.microsoft.com/office/2006/metadata/properties" xmlns:ns2="67def530-67ff-4b4e-a0de-90184d86e411" xmlns:ns3="a785ad58-1d57-4f8a-aa71-77170459bd0d" xmlns:ns4="c1fb0b1a-95af-4a03-b72b-f3af10a7e993" targetNamespace="http://schemas.microsoft.com/office/2006/metadata/properties" ma:root="true" ma:fieldsID="aadd107ee2955509af175db1397af988" ns2:_="" ns3:_="" ns4:_="">
    <xsd:import namespace="67def530-67ff-4b4e-a0de-90184d86e411"/>
    <xsd:import namespace="a785ad58-1d57-4f8a-aa71-77170459bd0d"/>
    <xsd:import namespace="c1fb0b1a-95af-4a03-b72b-f3af10a7e993"/>
    <xsd:element name="properties">
      <xsd:complexType>
        <xsd:sequence>
          <xsd:element name="documentManagement">
            <xsd:complexType>
              <xsd:all>
                <xsd:element ref="ns2:MediaServiceMetadata" minOccurs="0"/>
                <xsd:element ref="ns2:MediaServiceFastMetadata" minOccurs="0"/>
                <xsd:element ref="ns3:SharedWithUsers" minOccurs="0"/>
                <xsd:element ref="ns2:MediaServiceDateTaken" minOccurs="0"/>
                <xsd:element ref="ns2:MediaLengthInSeconds" minOccurs="0"/>
                <xsd:element ref="ns2:lcf76f155ced4ddcb4097134ff3c332f" minOccurs="0"/>
                <xsd:element ref="ns4:TaxCatchAll" minOccurs="0"/>
                <xsd:element ref="ns2:MediaServiceGenerationTime" minOccurs="0"/>
                <xsd:element ref="ns2:MediaServiceEventHashCode" minOccurs="0"/>
                <xsd:element ref="ns2:MediaServiceOCR" minOccurs="0"/>
                <xsd:element ref="ns2:MediaServiceLocation" minOccurs="0"/>
                <xsd:element ref="ns4:SharedWithDetails" minOccurs="0"/>
                <xsd:element ref="ns2:_Flow_SignoffStatu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def530-67ff-4b4e-a0de-90184d86e4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c7fe879-cec5-4a39-b554-507c30c33ea7"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_Flow_SignoffStatus" ma:index="21" nillable="true" ma:displayName="Sign-off status" ma:internalName="Sign_x002d_off_x0020_status">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785ad58-1d57-4f8a-aa71-77170459bd0d" elementFormDefault="qualified">
    <xsd:import namespace="http://schemas.microsoft.com/office/2006/documentManagement/types"/>
    <xsd:import namespace="http://schemas.microsoft.com/office/infopath/2007/PartnerControls"/>
    <xsd:element name="SharedWithUsers" ma:index="10" nillable="true" ma:displayName="Shared With" ma:internalName="_x0024_Resources_x003a_core_x002c_SharedWithFieldDisplayName_x003b_"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1fb0b1a-95af-4a03-b72b-f3af10a7e99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4975ab36-9d63-4253-959c-955022eb3c72}" ma:internalName="TaxCatchAll" ma:showField="CatchAllData" ma:web="c1fb0b1a-95af-4a03-b72b-f3af10a7e993">
      <xsd:complexType>
        <xsd:complexContent>
          <xsd:extension base="dms:MultiChoiceLookup">
            <xsd:sequence>
              <xsd:element name="Value" type="dms:Lookup" maxOccurs="unbounded" minOccurs="0" nillable="true"/>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7def530-67ff-4b4e-a0de-90184d86e411">
      <Terms xmlns="http://schemas.microsoft.com/office/infopath/2007/PartnerControls"/>
    </lcf76f155ced4ddcb4097134ff3c332f>
    <TaxCatchAll xmlns="c1fb0b1a-95af-4a03-b72b-f3af10a7e993" xsi:nil="true"/>
    <_Flow_SignoffStatus xmlns="67def530-67ff-4b4e-a0de-90184d86e411" xsi:nil="true"/>
  </documentManagement>
</p:properties>
</file>

<file path=customXml/itemProps1.xml><?xml version="1.0" encoding="utf-8"?>
<ds:datastoreItem xmlns:ds="http://schemas.openxmlformats.org/officeDocument/2006/customXml" ds:itemID="{AC1F02F8-B6E3-442A-985D-837597F21007}"/>
</file>

<file path=customXml/itemProps2.xml><?xml version="1.0" encoding="utf-8"?>
<ds:datastoreItem xmlns:ds="http://schemas.openxmlformats.org/officeDocument/2006/customXml" ds:itemID="{E3A77B08-9712-4FE4-A210-A8D027B3155E}"/>
</file>

<file path=customXml/itemProps3.xml><?xml version="1.0" encoding="utf-8"?>
<ds:datastoreItem xmlns:ds="http://schemas.openxmlformats.org/officeDocument/2006/customXml" ds:itemID="{D4CA7A92-9B79-434F-98D5-ACD3966B1432}"/>
</file>

<file path=docProps/app.xml><?xml version="1.0" encoding="utf-8"?>
<Properties xmlns="http://schemas.openxmlformats.org/officeDocument/2006/extended-properties" xmlns:vt="http://schemas.openxmlformats.org/officeDocument/2006/docPropsVTypes">
  <Template>pluriomics.thmx</Template>
  <TotalTime>7102</TotalTime>
  <Words>1527</Words>
  <Application>Microsoft Office PowerPoint</Application>
  <PresentationFormat>Custom</PresentationFormat>
  <Paragraphs>142</Paragraphs>
  <Slides>1</Slides>
  <Notes>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vt:i4>
      </vt:variant>
    </vt:vector>
  </HeadingPairs>
  <TitlesOfParts>
    <vt:vector size="12" baseType="lpstr">
      <vt:lpstr>GT America</vt:lpstr>
      <vt:lpstr>Times</vt:lpstr>
      <vt:lpstr>Calibri</vt:lpstr>
      <vt:lpstr>Minion Pro</vt:lpstr>
      <vt:lpstr>Tenorite</vt:lpstr>
      <vt:lpstr>Corbel</vt:lpstr>
      <vt:lpstr>Calibri Light</vt:lpstr>
      <vt:lpstr>Arial</vt:lpstr>
      <vt:lpstr>Aangepast ontwerp</vt:lpstr>
      <vt:lpstr>Office 2013 - 2022 Theme</vt:lpstr>
      <vt:lpstr>Prism 9</vt:lpstr>
      <vt:lpstr>Development of a robust and scalable iPSC platform for predictions of efficacy and in vivo toxicity of RNA therapeutics early in the drug discovery pipeline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Multi-View Active Appearance Models:  Application to X-ray LV Aniography and Cardiac MRI</dc:title>
  <dc:subject/>
  <dc:creator>marijn.vlaming</dc:creator>
  <cp:keywords/>
  <dc:description/>
  <cp:lastModifiedBy>Debra Santolini | Ncardia</cp:lastModifiedBy>
  <cp:revision>275</cp:revision>
  <cp:lastPrinted>2015-07-02T13:13:37Z</cp:lastPrinted>
  <dcterms:created xsi:type="dcterms:W3CDTF">2012-09-18T21:21:10Z</dcterms:created>
  <dcterms:modified xsi:type="dcterms:W3CDTF">2025-10-28T12:20:37Z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0x0101007318F32A452E014BBB3BA72DBF5D1F18</vt:lpwstr>
  </property>
  <property fmtid="{D5CDD505-2E9C-101B-9397-08002B2CF9AE}" pid="3" name="Order">
    <vt:lpwstr>185995500.000000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